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slideLayouts/slideLayout21.xml" ContentType="application/vnd.openxmlformats-officedocument.presentationml.slideLayout+xml"/>
  <Override PartName="/ppt/theme/theme21.xml" ContentType="application/vnd.openxmlformats-officedocument.theme+xml"/>
  <Override PartName="/ppt/slideLayouts/slideLayout22.xml" ContentType="application/vnd.openxmlformats-officedocument.presentationml.slideLayout+xml"/>
  <Override PartName="/ppt/theme/theme22.xml" ContentType="application/vnd.openxmlformats-officedocument.theme+xml"/>
  <Override PartName="/ppt/slideLayouts/slideLayout23.xml" ContentType="application/vnd.openxmlformats-officedocument.presentationml.slideLayout+xml"/>
  <Override PartName="/ppt/theme/theme23.xml" ContentType="application/vnd.openxmlformats-officedocument.theme+xml"/>
  <Override PartName="/ppt/slideLayouts/slideLayout24.xml" ContentType="application/vnd.openxmlformats-officedocument.presentationml.slideLayout+xml"/>
  <Override PartName="/ppt/theme/theme24.xml" ContentType="application/vnd.openxmlformats-officedocument.theme+xml"/>
  <Override PartName="/ppt/slideLayouts/slideLayout25.xml" ContentType="application/vnd.openxmlformats-officedocument.presentationml.slideLayout+xml"/>
  <Override PartName="/ppt/theme/theme25.xml" ContentType="application/vnd.openxmlformats-officedocument.theme+xml"/>
  <Override PartName="/ppt/slideLayouts/slideLayout26.xml" ContentType="application/vnd.openxmlformats-officedocument.presentationml.slideLayout+xml"/>
  <Override PartName="/ppt/theme/theme26.xml" ContentType="application/vnd.openxmlformats-officedocument.theme+xml"/>
  <Override PartName="/ppt/slideLayouts/slideLayout27.xml" ContentType="application/vnd.openxmlformats-officedocument.presentationml.slideLayout+xml"/>
  <Override PartName="/ppt/theme/theme27.xml" ContentType="application/vnd.openxmlformats-officedocument.theme+xml"/>
  <Override PartName="/ppt/slideLayouts/slideLayout28.xml" ContentType="application/vnd.openxmlformats-officedocument.presentationml.slideLayout+xml"/>
  <Override PartName="/ppt/theme/theme28.xml" ContentType="application/vnd.openxmlformats-officedocument.theme+xml"/>
  <Override PartName="/ppt/slideLayouts/slideLayout29.xml" ContentType="application/vnd.openxmlformats-officedocument.presentationml.slideLayout+xml"/>
  <Override PartName="/ppt/theme/theme29.xml" ContentType="application/vnd.openxmlformats-officedocument.theme+xml"/>
  <Override PartName="/ppt/slideLayouts/slideLayout30.xml" ContentType="application/vnd.openxmlformats-officedocument.presentationml.slideLayout+xml"/>
  <Override PartName="/ppt/theme/theme30.xml" ContentType="application/vnd.openxmlformats-officedocument.theme+xml"/>
  <Override PartName="/ppt/slideLayouts/slideLayout31.xml" ContentType="application/vnd.openxmlformats-officedocument.presentationml.slideLayout+xml"/>
  <Override PartName="/ppt/theme/theme31.xml" ContentType="application/vnd.openxmlformats-officedocument.theme+xml"/>
  <Override PartName="/ppt/slideLayouts/slideLayout32.xml" ContentType="application/vnd.openxmlformats-officedocument.presentationml.slideLayout+xml"/>
  <Override PartName="/ppt/theme/theme32.xml" ContentType="application/vnd.openxmlformats-officedocument.theme+xml"/>
  <Override PartName="/ppt/slideLayouts/slideLayout33.xml" ContentType="application/vnd.openxmlformats-officedocument.presentationml.slideLayout+xml"/>
  <Override PartName="/ppt/theme/theme33.xml" ContentType="application/vnd.openxmlformats-officedocument.theme+xml"/>
  <Override PartName="/ppt/slideLayouts/slideLayout34.xml" ContentType="application/vnd.openxmlformats-officedocument.presentationml.slideLayout+xml"/>
  <Override PartName="/ppt/theme/theme34.xml" ContentType="application/vnd.openxmlformats-officedocument.theme+xml"/>
  <Override PartName="/ppt/slideLayouts/slideLayout35.xml" ContentType="application/vnd.openxmlformats-officedocument.presentationml.slideLayout+xml"/>
  <Override PartName="/ppt/theme/theme35.xml" ContentType="application/vnd.openxmlformats-officedocument.theme+xml"/>
  <Override PartName="/ppt/slideLayouts/slideLayout36.xml" ContentType="application/vnd.openxmlformats-officedocument.presentationml.slideLayout+xml"/>
  <Override PartName="/ppt/theme/theme36.xml" ContentType="application/vnd.openxmlformats-officedocument.theme+xml"/>
  <Override PartName="/ppt/slideLayouts/slideLayout37.xml" ContentType="application/vnd.openxmlformats-officedocument.presentationml.slideLayout+xml"/>
  <Override PartName="/ppt/theme/theme37.xml" ContentType="application/vnd.openxmlformats-officedocument.theme+xml"/>
  <Override PartName="/ppt/slideLayouts/slideLayout38.xml" ContentType="application/vnd.openxmlformats-officedocument.presentationml.slideLayout+xml"/>
  <Override PartName="/ppt/theme/theme38.xml" ContentType="application/vnd.openxmlformats-officedocument.theme+xml"/>
  <Override PartName="/ppt/slideLayouts/slideLayout39.xml" ContentType="application/vnd.openxmlformats-officedocument.presentationml.slideLayout+xml"/>
  <Override PartName="/ppt/theme/theme39.xml" ContentType="application/vnd.openxmlformats-officedocument.theme+xml"/>
  <Override PartName="/ppt/slideLayouts/slideLayout40.xml" ContentType="application/vnd.openxmlformats-officedocument.presentationml.slideLayout+xml"/>
  <Override PartName="/ppt/theme/theme40.xml" ContentType="application/vnd.openxmlformats-officedocument.theme+xml"/>
  <Override PartName="/ppt/slideLayouts/slideLayout41.xml" ContentType="application/vnd.openxmlformats-officedocument.presentationml.slideLayout+xml"/>
  <Override PartName="/ppt/theme/theme41.xml" ContentType="application/vnd.openxmlformats-officedocument.theme+xml"/>
  <Override PartName="/ppt/slideLayouts/slideLayout42.xml" ContentType="application/vnd.openxmlformats-officedocument.presentationml.slideLayout+xml"/>
  <Override PartName="/ppt/theme/theme42.xml" ContentType="application/vnd.openxmlformats-officedocument.theme+xml"/>
  <Override PartName="/ppt/slideLayouts/slideLayout43.xml" ContentType="application/vnd.openxmlformats-officedocument.presentationml.slideLayout+xml"/>
  <Override PartName="/ppt/theme/theme43.xml" ContentType="application/vnd.openxmlformats-officedocument.theme+xml"/>
  <Override PartName="/ppt/slideLayouts/slideLayout44.xml" ContentType="application/vnd.openxmlformats-officedocument.presentationml.slideLayout+xml"/>
  <Override PartName="/ppt/theme/theme4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4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  <p:sldMasterId id="2147483670" r:id="rId12"/>
    <p:sldMasterId id="2147483672" r:id="rId13"/>
    <p:sldMasterId id="2147483674" r:id="rId14"/>
    <p:sldMasterId id="2147483676" r:id="rId15"/>
    <p:sldMasterId id="2147483678" r:id="rId16"/>
    <p:sldMasterId id="2147483680" r:id="rId17"/>
    <p:sldMasterId id="2147483682" r:id="rId18"/>
    <p:sldMasterId id="2147483684" r:id="rId19"/>
    <p:sldMasterId id="2147483686" r:id="rId20"/>
    <p:sldMasterId id="2147483688" r:id="rId21"/>
    <p:sldMasterId id="2147483690" r:id="rId22"/>
    <p:sldMasterId id="2147483692" r:id="rId23"/>
    <p:sldMasterId id="2147483694" r:id="rId24"/>
    <p:sldMasterId id="2147483696" r:id="rId25"/>
    <p:sldMasterId id="2147483698" r:id="rId26"/>
    <p:sldMasterId id="2147483700" r:id="rId27"/>
    <p:sldMasterId id="2147483702" r:id="rId28"/>
    <p:sldMasterId id="2147483704" r:id="rId29"/>
    <p:sldMasterId id="2147483706" r:id="rId30"/>
    <p:sldMasterId id="2147483708" r:id="rId31"/>
    <p:sldMasterId id="2147483710" r:id="rId32"/>
    <p:sldMasterId id="2147483712" r:id="rId33"/>
    <p:sldMasterId id="2147483714" r:id="rId34"/>
    <p:sldMasterId id="2147483716" r:id="rId35"/>
    <p:sldMasterId id="2147483718" r:id="rId36"/>
    <p:sldMasterId id="2147483720" r:id="rId37"/>
    <p:sldMasterId id="2147483722" r:id="rId38"/>
    <p:sldMasterId id="2147483724" r:id="rId39"/>
    <p:sldMasterId id="2147483726" r:id="rId40"/>
    <p:sldMasterId id="2147483728" r:id="rId41"/>
    <p:sldMasterId id="2147483730" r:id="rId42"/>
    <p:sldMasterId id="2147483732" r:id="rId43"/>
    <p:sldMasterId id="2147483734" r:id="rId44"/>
    <p:sldMasterId id="2147483736" r:id="rId45"/>
  </p:sldMasterIdLst>
  <p:sldIdLst>
    <p:sldId id="256" r:id="rId46"/>
    <p:sldId id="257" r:id="rId47"/>
    <p:sldId id="258" r:id="rId48"/>
    <p:sldId id="259" r:id="rId49"/>
    <p:sldId id="260" r:id="rId50"/>
    <p:sldId id="261" r:id="rId51"/>
    <p:sldId id="262" r:id="rId52"/>
    <p:sldId id="263" r:id="rId53"/>
    <p:sldId id="264" r:id="rId54"/>
    <p:sldId id="265" r:id="rId55"/>
    <p:sldId id="266" r:id="rId56"/>
    <p:sldId id="267" r:id="rId57"/>
    <p:sldId id="268" r:id="rId58"/>
    <p:sldId id="269" r:id="rId59"/>
    <p:sldId id="270" r:id="rId60"/>
    <p:sldId id="271" r:id="rId61"/>
    <p:sldId id="272" r:id="rId62"/>
    <p:sldId id="273" r:id="rId63"/>
    <p:sldId id="274" r:id="rId64"/>
    <p:sldId id="275" r:id="rId65"/>
    <p:sldId id="276" r:id="rId66"/>
    <p:sldId id="277" r:id="rId67"/>
    <p:sldId id="278" r:id="rId68"/>
    <p:sldId id="279" r:id="rId69"/>
    <p:sldId id="280" r:id="rId70"/>
    <p:sldId id="281" r:id="rId71"/>
    <p:sldId id="282" r:id="rId72"/>
    <p:sldId id="283" r:id="rId73"/>
    <p:sldId id="284" r:id="rId74"/>
    <p:sldId id="285" r:id="rId75"/>
    <p:sldId id="286" r:id="rId76"/>
    <p:sldId id="287" r:id="rId77"/>
    <p:sldId id="288" r:id="rId78"/>
    <p:sldId id="289" r:id="rId79"/>
    <p:sldId id="290" r:id="rId80"/>
    <p:sldId id="291" r:id="rId81"/>
    <p:sldId id="292" r:id="rId82"/>
    <p:sldId id="293" r:id="rId83"/>
    <p:sldId id="294" r:id="rId84"/>
    <p:sldId id="295" r:id="rId85"/>
    <p:sldId id="296" r:id="rId86"/>
    <p:sldId id="297" r:id="rId87"/>
    <p:sldId id="298" r:id="rId88"/>
    <p:sldId id="299" r:id="rId89"/>
    <p:sldId id="300" r:id="rId90"/>
    <p:sldId id="301" r:id="rId91"/>
    <p:sldId id="302" r:id="rId92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2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21" Type="http://schemas.openxmlformats.org/officeDocument/2006/relationships/slideMaster" Target="slideMasters/slideMaster21.xml"/><Relationship Id="rId42" Type="http://schemas.openxmlformats.org/officeDocument/2006/relationships/slideMaster" Target="slideMasters/slideMaster42.xml"/><Relationship Id="rId47" Type="http://schemas.openxmlformats.org/officeDocument/2006/relationships/slide" Target="slides/slide2.xml"/><Relationship Id="rId63" Type="http://schemas.openxmlformats.org/officeDocument/2006/relationships/slide" Target="slides/slide18.xml"/><Relationship Id="rId68" Type="http://schemas.openxmlformats.org/officeDocument/2006/relationships/slide" Target="slides/slide23.xml"/><Relationship Id="rId84" Type="http://schemas.openxmlformats.org/officeDocument/2006/relationships/slide" Target="slides/slide39.xml"/><Relationship Id="rId89" Type="http://schemas.openxmlformats.org/officeDocument/2006/relationships/slide" Target="slides/slide44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37" Type="http://schemas.openxmlformats.org/officeDocument/2006/relationships/slideMaster" Target="slideMasters/slideMaster37.xml"/><Relationship Id="rId53" Type="http://schemas.openxmlformats.org/officeDocument/2006/relationships/slide" Target="slides/slide8.xml"/><Relationship Id="rId58" Type="http://schemas.openxmlformats.org/officeDocument/2006/relationships/slide" Target="slides/slide13.xml"/><Relationship Id="rId74" Type="http://schemas.openxmlformats.org/officeDocument/2006/relationships/slide" Target="slides/slide29.xml"/><Relationship Id="rId79" Type="http://schemas.openxmlformats.org/officeDocument/2006/relationships/slide" Target="slides/slide3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45.xml"/><Relationship Id="rId95" Type="http://schemas.openxmlformats.org/officeDocument/2006/relationships/theme" Target="theme/theme1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43" Type="http://schemas.openxmlformats.org/officeDocument/2006/relationships/slideMaster" Target="slideMasters/slideMaster43.xml"/><Relationship Id="rId48" Type="http://schemas.openxmlformats.org/officeDocument/2006/relationships/slide" Target="slides/slide3.xml"/><Relationship Id="rId64" Type="http://schemas.openxmlformats.org/officeDocument/2006/relationships/slide" Target="slides/slide19.xml"/><Relationship Id="rId69" Type="http://schemas.openxmlformats.org/officeDocument/2006/relationships/slide" Target="slides/slide24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6.xml"/><Relationship Id="rId72" Type="http://schemas.openxmlformats.org/officeDocument/2006/relationships/slide" Target="slides/slide27.xml"/><Relationship Id="rId80" Type="http://schemas.openxmlformats.org/officeDocument/2006/relationships/slide" Target="slides/slide35.xml"/><Relationship Id="rId85" Type="http://schemas.openxmlformats.org/officeDocument/2006/relationships/slide" Target="slides/slide40.xml"/><Relationship Id="rId9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46" Type="http://schemas.openxmlformats.org/officeDocument/2006/relationships/slide" Target="slides/slide1.xml"/><Relationship Id="rId59" Type="http://schemas.openxmlformats.org/officeDocument/2006/relationships/slide" Target="slides/slide14.xml"/><Relationship Id="rId67" Type="http://schemas.openxmlformats.org/officeDocument/2006/relationships/slide" Target="slides/slide22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54" Type="http://schemas.openxmlformats.org/officeDocument/2006/relationships/slide" Target="slides/slide9.xml"/><Relationship Id="rId62" Type="http://schemas.openxmlformats.org/officeDocument/2006/relationships/slide" Target="slides/slide17.xml"/><Relationship Id="rId70" Type="http://schemas.openxmlformats.org/officeDocument/2006/relationships/slide" Target="slides/slide25.xml"/><Relationship Id="rId75" Type="http://schemas.openxmlformats.org/officeDocument/2006/relationships/slide" Target="slides/slide30.xml"/><Relationship Id="rId83" Type="http://schemas.openxmlformats.org/officeDocument/2006/relationships/slide" Target="slides/slide38.xml"/><Relationship Id="rId88" Type="http://schemas.openxmlformats.org/officeDocument/2006/relationships/slide" Target="slides/slide43.xml"/><Relationship Id="rId91" Type="http://schemas.openxmlformats.org/officeDocument/2006/relationships/slide" Target="slides/slide46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Master" Target="slideMasters/slideMaster36.xml"/><Relationship Id="rId49" Type="http://schemas.openxmlformats.org/officeDocument/2006/relationships/slide" Target="slides/slide4.xml"/><Relationship Id="rId57" Type="http://schemas.openxmlformats.org/officeDocument/2006/relationships/slide" Target="slides/slide12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44" Type="http://schemas.openxmlformats.org/officeDocument/2006/relationships/slideMaster" Target="slideMasters/slideMaster44.xml"/><Relationship Id="rId52" Type="http://schemas.openxmlformats.org/officeDocument/2006/relationships/slide" Target="slides/slide7.xml"/><Relationship Id="rId60" Type="http://schemas.openxmlformats.org/officeDocument/2006/relationships/slide" Target="slides/slide15.xml"/><Relationship Id="rId65" Type="http://schemas.openxmlformats.org/officeDocument/2006/relationships/slide" Target="slides/slide20.xml"/><Relationship Id="rId73" Type="http://schemas.openxmlformats.org/officeDocument/2006/relationships/slide" Target="slides/slide28.xml"/><Relationship Id="rId78" Type="http://schemas.openxmlformats.org/officeDocument/2006/relationships/slide" Target="slides/slide33.xml"/><Relationship Id="rId81" Type="http://schemas.openxmlformats.org/officeDocument/2006/relationships/slide" Target="slides/slide36.xml"/><Relationship Id="rId86" Type="http://schemas.openxmlformats.org/officeDocument/2006/relationships/slide" Target="slides/slide41.xml"/><Relationship Id="rId9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34" Type="http://schemas.openxmlformats.org/officeDocument/2006/relationships/slideMaster" Target="slideMasters/slideMaster34.xml"/><Relationship Id="rId50" Type="http://schemas.openxmlformats.org/officeDocument/2006/relationships/slide" Target="slides/slide5.xml"/><Relationship Id="rId55" Type="http://schemas.openxmlformats.org/officeDocument/2006/relationships/slide" Target="slides/slide10.xml"/><Relationship Id="rId76" Type="http://schemas.openxmlformats.org/officeDocument/2006/relationships/slide" Target="slides/slide3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26.xml"/><Relationship Id="rId92" Type="http://schemas.openxmlformats.org/officeDocument/2006/relationships/slide" Target="slides/slide47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Master" Target="slideMasters/slideMaster40.xml"/><Relationship Id="rId45" Type="http://schemas.openxmlformats.org/officeDocument/2006/relationships/slideMaster" Target="slideMasters/slideMaster45.xml"/><Relationship Id="rId66" Type="http://schemas.openxmlformats.org/officeDocument/2006/relationships/slide" Target="slides/slide21.xml"/><Relationship Id="rId87" Type="http://schemas.openxmlformats.org/officeDocument/2006/relationships/slide" Target="slides/slide42.xml"/><Relationship Id="rId61" Type="http://schemas.openxmlformats.org/officeDocument/2006/relationships/slide" Target="slides/slide16.xml"/><Relationship Id="rId82" Type="http://schemas.openxmlformats.org/officeDocument/2006/relationships/slide" Target="slides/slide37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56" Type="http://schemas.openxmlformats.org/officeDocument/2006/relationships/slide" Target="slides/slide11.xml"/><Relationship Id="rId77" Type="http://schemas.openxmlformats.org/officeDocument/2006/relationships/slide" Target="slides/slide3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Defaul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Defaul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Defaul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faul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faul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faul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Defaul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Defaul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Defaul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fault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fault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fault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fault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Default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Default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Default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fault 32"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DejaVu Sans"/>
              </a:rPr>
              <a:t> 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GB" sz="12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5064F755-E834-418A-8D90-BC9C0D43D217}" type="slidenum">
              <a:rPr lang="en-GB" sz="12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‹#›</a:t>
            </a:fld>
            <a:endParaRPr lang="en-GB" sz="12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 </a:t>
            </a:r>
          </a:p>
        </p:txBody>
      </p:sp>
      <p:sp>
        <p:nvSpPr>
          <p:cNvPr id="229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fault 33"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DejaVu Sans"/>
              </a:rPr>
              <a:t>&lt;footer&gt;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GB" sz="12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2FC66AE0-3255-4B38-8B0C-B22E91E9B36E}" type="slidenum">
              <a:rPr lang="en-GB" sz="12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‹#›</a:t>
            </a:fld>
            <a:endParaRPr lang="en-GB" sz="12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</a:p>
        </p:txBody>
      </p:sp>
      <p:sp>
        <p:nvSpPr>
          <p:cNvPr id="23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Default 34"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17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9999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17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9999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DejaVu Sans"/>
              </a:rPr>
              <a:t>&lt;footer&gt;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40" name="PlaceHolder 5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GB" sz="12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18452975-EDE5-4B78-9395-98D497C7874F}" type="slidenum">
              <a:rPr lang="en-GB" sz="12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‹#›</a:t>
            </a:fld>
            <a:endParaRPr lang="en-GB" sz="12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41" name="PlaceHolder 6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Default 35"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9999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9999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9999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9999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7" name="PlaceHolder 6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DejaVu Sans"/>
              </a:rPr>
              <a:t>&lt;footer&gt;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48" name="PlaceHolder 7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GB" sz="12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6791C35F-3819-4116-902D-DC340042BBC4}" type="slidenum">
              <a:rPr lang="en-GB" sz="12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‹#›</a:t>
            </a:fld>
            <a:endParaRPr lang="en-GB" sz="12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49" name="PlaceHolder 8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fault 36"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1720" cy="3976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DejaVu Sans"/>
              </a:rPr>
              <a:t>&lt;footer&gt;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GB" sz="12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52679DC3-61A4-4409-99C8-0F3D789A353F}" type="slidenum">
              <a:rPr lang="en-GB" sz="12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‹#›</a:t>
            </a:fld>
            <a:endParaRPr lang="en-GB" sz="12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54" name="PlaceHolder 5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fault 37"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DejaVu Sans"/>
              </a:rPr>
              <a:t>&lt;footer&gt;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GB" sz="12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C8210A87-5762-40D7-903B-897B1AAEB33A}" type="slidenum">
              <a:rPr lang="en-GB" sz="12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‹#›</a:t>
            </a:fld>
            <a:endParaRPr lang="en-GB" sz="12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fault 38"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560" cy="3976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560" cy="3976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DejaVu Sans"/>
              </a:rPr>
              <a:t>&lt;footer&gt;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63" name="PlaceHolder 5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GB" sz="12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04E8424C-0F5A-4CB7-ABAA-452935E30402}" type="slidenum">
              <a:rPr lang="en-GB" sz="12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‹#›</a:t>
            </a:fld>
            <a:endParaRPr lang="en-GB" sz="12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64" name="PlaceHolder 6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Default 39"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9999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560" cy="3976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9999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9" name="PlaceHolder 5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DejaVu Sans"/>
              </a:rPr>
              <a:t>&lt;footer&gt;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70" name="PlaceHolder 6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GB" sz="12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073126F7-DCAB-4AB1-9FD3-A2D577B3A75F}" type="slidenum">
              <a:rPr lang="en-GB" sz="12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‹#›</a:t>
            </a:fld>
            <a:endParaRPr lang="en-GB" sz="12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71" name="PlaceHolder 7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Default 40"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9999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9999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172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9999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6" name="PlaceHolder 5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DejaVu Sans"/>
              </a:rPr>
              <a:t>&lt;footer&gt;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77" name="PlaceHolder 6"/>
          <p:cNvSpPr>
            <a:spLocks noGrp="1"/>
          </p:cNvSpPr>
          <p:nvPr>
            <p:ph type="sldNum" idx="26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GB" sz="12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4F24C5C-18CE-4D5F-93CE-D2AA81AD9949}" type="slidenum">
              <a:rPr lang="en-GB" sz="12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‹#›</a:t>
            </a:fld>
            <a:endParaRPr lang="en-GB" sz="12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78" name="PlaceHolder 7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Blank Slide_"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560" cy="3976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9999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9999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3" name="PlaceHolder 5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DejaVu Sans"/>
              </a:rPr>
              <a:t>&lt;footer&gt;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84" name="PlaceHolder 6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GB" sz="12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2F920293-5CD3-4EBD-8898-614E35DD10C7}" type="slidenum">
              <a:rPr lang="en-GB" sz="12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‹#›</a:t>
            </a:fld>
            <a:endParaRPr lang="en-GB" sz="12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85" name="PlaceHolder 7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Default 41"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DejaVu Sans"/>
              </a:rPr>
              <a:t>&lt;footer&gt;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GB" sz="12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0581C9C9-8E06-4142-B179-B2AB0A994F83}" type="slidenum">
              <a:rPr lang="en-GB" sz="12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‹#›</a:t>
            </a:fld>
            <a:endParaRPr lang="en-GB" sz="12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</a:p>
        </p:txBody>
      </p:sp>
      <p:sp>
        <p:nvSpPr>
          <p:cNvPr id="289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Default 42"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ftr" idx="40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DejaVu Sans"/>
              </a:rPr>
              <a:t>&lt;footer&gt;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 type="sldNum" idx="41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GB" sz="12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2FA8FF0A-D52D-4E80-AFC6-D163630AE7FC}" type="slidenum">
              <a:rPr lang="en-GB" sz="12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‹#›</a:t>
            </a:fld>
            <a:endParaRPr lang="en-GB" sz="12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dt" idx="42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</a:p>
        </p:txBody>
      </p:sp>
      <p:sp>
        <p:nvSpPr>
          <p:cNvPr id="30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42"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ftr" idx="58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DejaVu Sans"/>
              </a:rPr>
              <a:t>&lt;footer&gt;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sldNum" idx="59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GB" sz="12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F4C81CC-D699-48B5-867D-FA781D4A1D61}" type="slidenum">
              <a:rPr lang="en-GB" sz="12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‹#›</a:t>
            </a:fld>
            <a:endParaRPr lang="en-GB" sz="12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 type="dt" idx="60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</a:p>
        </p:txBody>
      </p:sp>
      <p:sp>
        <p:nvSpPr>
          <p:cNvPr id="33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3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Default 42"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ftr" idx="43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DejaVu Sans"/>
              </a:rPr>
              <a:t>&lt;footer&gt;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sldNum" idx="44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GB" sz="12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9A7A0973-04DD-4B5F-8BD6-F1F2171DF0F2}" type="slidenum">
              <a:rPr lang="en-GB" sz="12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‹#›</a:t>
            </a:fld>
            <a:endParaRPr lang="en-GB" sz="12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dt" idx="45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</a:p>
        </p:txBody>
      </p:sp>
      <p:sp>
        <p:nvSpPr>
          <p:cNvPr id="309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1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Default 42"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ftr" idx="52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DejaVu Sans"/>
              </a:rPr>
              <a:t>&lt;footer&gt;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 type="sldNum" idx="53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GB" sz="12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E0A66BE4-B9BA-4100-9291-7D855B4BE6CF}" type="slidenum">
              <a:rPr lang="en-GB" sz="12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‹#›</a:t>
            </a:fld>
            <a:endParaRPr lang="en-GB" sz="12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 type="dt" idx="54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</a:p>
        </p:txBody>
      </p:sp>
      <p:sp>
        <p:nvSpPr>
          <p:cNvPr id="32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2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fault 42"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ftr" idx="34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DejaVu Sans"/>
              </a:rPr>
              <a:t>&lt;footer&gt;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sldNum" idx="35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GB" sz="12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2B5266D-33A3-4383-A289-C46D5700809A}" type="slidenum">
              <a:rPr lang="en-GB" sz="12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‹#›</a:t>
            </a:fld>
            <a:endParaRPr lang="en-GB" sz="12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dt" idx="36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</a:p>
        </p:txBody>
      </p:sp>
      <p:sp>
        <p:nvSpPr>
          <p:cNvPr id="29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fault 42"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ftr" idx="55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DejaVu Sans"/>
              </a:rPr>
              <a:t>&lt;footer&gt;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 type="sldNum" idx="56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GB" sz="12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090416E3-F12C-4B99-A377-FAA31E67831A}" type="slidenum">
              <a:rPr lang="en-GB" sz="12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‹#›</a:t>
            </a:fld>
            <a:endParaRPr lang="en-GB" sz="12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 type="dt" idx="57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</a:p>
        </p:txBody>
      </p:sp>
      <p:sp>
        <p:nvSpPr>
          <p:cNvPr id="329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3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fault 42"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ftr" idx="37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DejaVu Sans"/>
              </a:rPr>
              <a:t>&lt;footer&gt;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sldNum" idx="38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GB" sz="12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D4F98E7-E3B5-4D15-95A8-4F54F24864D0}" type="slidenum">
              <a:rPr lang="en-GB" sz="12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‹#›</a:t>
            </a:fld>
            <a:endParaRPr lang="en-GB" sz="12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dt" idx="39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</a:p>
        </p:txBody>
      </p:sp>
      <p:sp>
        <p:nvSpPr>
          <p:cNvPr id="299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Default 42"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ftr" idx="46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DejaVu Sans"/>
              </a:rPr>
              <a:t>&lt;footer&gt;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sldNum" idx="47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GB" sz="12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3FAB384D-4BDA-4058-96B4-6E1CB6F8D7C5}" type="slidenum">
              <a:rPr lang="en-GB" sz="12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‹#›</a:t>
            </a:fld>
            <a:endParaRPr lang="en-GB" sz="12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dt" idx="48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</a:p>
        </p:txBody>
      </p:sp>
      <p:sp>
        <p:nvSpPr>
          <p:cNvPr id="31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1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Default 42"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ftr" idx="49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DejaVu Sans"/>
              </a:rPr>
              <a:t>&lt;footer&gt;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 type="sldNum" idx="50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GB" sz="12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22AD1B56-2B2A-4114-8B8F-3DCFE44E45D3}" type="slidenum">
              <a:rPr lang="en-GB" sz="12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‹#›</a:t>
            </a:fld>
            <a:endParaRPr lang="en-GB" sz="12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 type="dt" idx="51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</a:p>
        </p:txBody>
      </p:sp>
      <p:sp>
        <p:nvSpPr>
          <p:cNvPr id="319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2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fault 43"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ftr" idx="61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DejaVu Sans"/>
              </a:rPr>
              <a:t>&lt;footer&gt;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sldNum" idx="62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GB" sz="12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C830BB43-1771-4135-B92C-EB940B28D2CA}" type="slidenum">
              <a:rPr lang="en-GB" sz="12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‹#›</a:t>
            </a:fld>
            <a:endParaRPr lang="en-GB" sz="12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 type="dt" idx="63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</a:p>
        </p:txBody>
      </p:sp>
      <p:sp>
        <p:nvSpPr>
          <p:cNvPr id="339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4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Default 44"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ftr" idx="64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DejaVu Sans"/>
              </a:rPr>
              <a:t>&lt;footer&gt;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 type="sldNum" idx="65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GB" sz="12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067FB41-B8ED-45DE-A42E-228294CE1E3B}" type="slidenum">
              <a:rPr lang="en-GB" sz="12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‹#›</a:t>
            </a:fld>
            <a:endParaRPr lang="en-GB" sz="12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 type="dt" idx="66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</a:p>
        </p:txBody>
      </p:sp>
      <p:sp>
        <p:nvSpPr>
          <p:cNvPr id="3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Default 45"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ftr" idx="67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DejaVu Sans"/>
              </a:rPr>
              <a:t>&lt;footer&gt;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sldNum" idx="68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GB" sz="12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8A019B2F-6897-48D2-A4EA-CEB845462B3A}" type="slidenum">
              <a:rPr lang="en-GB" sz="12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‹#›</a:t>
            </a:fld>
            <a:endParaRPr lang="en-GB" sz="12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 type="dt" idx="69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</a:p>
        </p:txBody>
      </p:sp>
      <p:sp>
        <p:nvSpPr>
          <p:cNvPr id="349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5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Default 46"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ftr" idx="70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DejaVu Sans"/>
              </a:rPr>
              <a:t>&lt;footer&gt;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 type="sldNum" idx="71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GB" sz="12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72AF6E53-9596-4C43-A492-E20C70DB69E4}" type="slidenum">
              <a:rPr lang="en-GB" sz="12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‹#›</a:t>
            </a:fld>
            <a:endParaRPr lang="en-GB" sz="12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53" name="PlaceHolder 3"/>
          <p:cNvSpPr>
            <a:spLocks noGrp="1"/>
          </p:cNvSpPr>
          <p:nvPr>
            <p:ph type="dt" idx="72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</a:p>
        </p:txBody>
      </p:sp>
      <p:sp>
        <p:nvSpPr>
          <p:cNvPr id="35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5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Default 47"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ftr" idx="73"/>
          </p:nvPr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  <a:ea typeface="DejaVu Sans"/>
              </a:rPr>
              <a:t>&lt;footer&gt;</a:t>
            </a:r>
            <a:endParaRPr lang="en-GB" sz="1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 type="sldNum" idx="74"/>
          </p:nvPr>
        </p:nvSpPr>
        <p:spPr>
          <a:xfrm>
            <a:off x="86104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GB" sz="12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D0A9FD90-2432-4854-A823-1F11BBC4BBD5}" type="slidenum">
              <a:rPr lang="en-GB" sz="12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‹#›</a:t>
            </a:fld>
            <a:endParaRPr lang="en-GB" sz="12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58" name="PlaceHolder 3"/>
          <p:cNvSpPr>
            <a:spLocks noGrp="1"/>
          </p:cNvSpPr>
          <p:nvPr>
            <p:ph type="dt" idx="75"/>
          </p:nvPr>
        </p:nvSpPr>
        <p:spPr>
          <a:xfrm>
            <a:off x="838080" y="6356520"/>
            <a:ext cx="2740680" cy="362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</a:p>
        </p:txBody>
      </p:sp>
      <p:sp>
        <p:nvSpPr>
          <p:cNvPr id="359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6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2.xml"/></Relationships>
</file>

<file path=ppt/slideMasters/_rels/slideMaster23.xml.rels><?xml version="1.0" encoding="UTF-8" standalone="yes"?>
<Relationships xmlns="http://schemas.openxmlformats.org/package/2006/relationships"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3.xml"/></Relationships>
</file>

<file path=ppt/slideMasters/_rels/slideMaster24.xml.rels><?xml version="1.0" encoding="UTF-8" standalone="yes"?>
<Relationships xmlns="http://schemas.openxmlformats.org/package/2006/relationships"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24.xml"/></Relationships>
</file>

<file path=ppt/slideMasters/_rels/slideMaster25.xml.rels><?xml version="1.0" encoding="UTF-8" standalone="yes"?>
<Relationships xmlns="http://schemas.openxmlformats.org/package/2006/relationships"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25.xml"/></Relationships>
</file>

<file path=ppt/slideMasters/_rels/slideMaster26.xml.rels><?xml version="1.0" encoding="UTF-8" standalone="yes"?>
<Relationships xmlns="http://schemas.openxmlformats.org/package/2006/relationships"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26.xml"/></Relationships>
</file>

<file path=ppt/slideMasters/_rels/slideMaster27.xml.rels><?xml version="1.0" encoding="UTF-8" standalone="yes"?>
<Relationships xmlns="http://schemas.openxmlformats.org/package/2006/relationships"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27.xml"/></Relationships>
</file>

<file path=ppt/slideMasters/_rels/slideMaster28.xml.rels><?xml version="1.0" encoding="UTF-8" standalone="yes"?>
<Relationships xmlns="http://schemas.openxmlformats.org/package/2006/relationships"><Relationship Id="rId2" Type="http://schemas.openxmlformats.org/officeDocument/2006/relationships/theme" Target="../theme/theme28.xml"/><Relationship Id="rId1" Type="http://schemas.openxmlformats.org/officeDocument/2006/relationships/slideLayout" Target="../slideLayouts/slideLayout28.xml"/></Relationships>
</file>

<file path=ppt/slideMasters/_rels/slideMaster29.xml.rels><?xml version="1.0" encoding="UTF-8" standalone="yes"?>
<Relationships xmlns="http://schemas.openxmlformats.org/package/2006/relationships"><Relationship Id="rId2" Type="http://schemas.openxmlformats.org/officeDocument/2006/relationships/theme" Target="../theme/theme29.xml"/><Relationship Id="rId1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30.xml.rels><?xml version="1.0" encoding="UTF-8" standalone="yes"?>
<Relationships xmlns="http://schemas.openxmlformats.org/package/2006/relationships"><Relationship Id="rId2" Type="http://schemas.openxmlformats.org/officeDocument/2006/relationships/theme" Target="../theme/theme30.xml"/><Relationship Id="rId1" Type="http://schemas.openxmlformats.org/officeDocument/2006/relationships/slideLayout" Target="../slideLayouts/slideLayout30.xml"/></Relationships>
</file>

<file path=ppt/slideMasters/_rels/slideMaster3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1.xml"/><Relationship Id="rId1" Type="http://schemas.openxmlformats.org/officeDocument/2006/relationships/slideLayout" Target="../slideLayouts/slideLayout31.xml"/></Relationships>
</file>

<file path=ppt/slideMasters/_rels/slideMaster32.xml.rels><?xml version="1.0" encoding="UTF-8" standalone="yes"?>
<Relationships xmlns="http://schemas.openxmlformats.org/package/2006/relationships"><Relationship Id="rId2" Type="http://schemas.openxmlformats.org/officeDocument/2006/relationships/theme" Target="../theme/theme32.xml"/><Relationship Id="rId1" Type="http://schemas.openxmlformats.org/officeDocument/2006/relationships/slideLayout" Target="../slideLayouts/slideLayout32.xml"/></Relationships>
</file>

<file path=ppt/slideMasters/_rels/slideMaster3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3.xml"/><Relationship Id="rId1" Type="http://schemas.openxmlformats.org/officeDocument/2006/relationships/slideLayout" Target="../slideLayouts/slideLayout33.xml"/></Relationships>
</file>

<file path=ppt/slideMasters/_rels/slideMaster34.xml.rels><?xml version="1.0" encoding="UTF-8" standalone="yes"?>
<Relationships xmlns="http://schemas.openxmlformats.org/package/2006/relationships"><Relationship Id="rId2" Type="http://schemas.openxmlformats.org/officeDocument/2006/relationships/theme" Target="../theme/theme34.xml"/><Relationship Id="rId1" Type="http://schemas.openxmlformats.org/officeDocument/2006/relationships/slideLayout" Target="../slideLayouts/slideLayout34.xml"/></Relationships>
</file>

<file path=ppt/slideMasters/_rels/slideMaster35.xml.rels><?xml version="1.0" encoding="UTF-8" standalone="yes"?>
<Relationships xmlns="http://schemas.openxmlformats.org/package/2006/relationships"><Relationship Id="rId2" Type="http://schemas.openxmlformats.org/officeDocument/2006/relationships/theme" Target="../theme/theme35.xml"/><Relationship Id="rId1" Type="http://schemas.openxmlformats.org/officeDocument/2006/relationships/slideLayout" Target="../slideLayouts/slideLayout35.xml"/></Relationships>
</file>

<file path=ppt/slideMasters/_rels/slideMaster36.xml.rels><?xml version="1.0" encoding="UTF-8" standalone="yes"?>
<Relationships xmlns="http://schemas.openxmlformats.org/package/2006/relationships"><Relationship Id="rId2" Type="http://schemas.openxmlformats.org/officeDocument/2006/relationships/theme" Target="../theme/theme36.xml"/><Relationship Id="rId1" Type="http://schemas.openxmlformats.org/officeDocument/2006/relationships/slideLayout" Target="../slideLayouts/slideLayout36.xml"/></Relationships>
</file>

<file path=ppt/slideMasters/_rels/slideMaster37.xml.rels><?xml version="1.0" encoding="UTF-8" standalone="yes"?>
<Relationships xmlns="http://schemas.openxmlformats.org/package/2006/relationships"><Relationship Id="rId2" Type="http://schemas.openxmlformats.org/officeDocument/2006/relationships/theme" Target="../theme/theme37.xml"/><Relationship Id="rId1" Type="http://schemas.openxmlformats.org/officeDocument/2006/relationships/slideLayout" Target="../slideLayouts/slideLayout37.xml"/></Relationships>
</file>

<file path=ppt/slideMasters/_rels/slideMaster38.xml.rels><?xml version="1.0" encoding="UTF-8" standalone="yes"?>
<Relationships xmlns="http://schemas.openxmlformats.org/package/2006/relationships"><Relationship Id="rId2" Type="http://schemas.openxmlformats.org/officeDocument/2006/relationships/theme" Target="../theme/theme38.xml"/><Relationship Id="rId1" Type="http://schemas.openxmlformats.org/officeDocument/2006/relationships/slideLayout" Target="../slideLayouts/slideLayout38.xml"/></Relationships>
</file>

<file path=ppt/slideMasters/_rels/slideMaster39.xml.rels><?xml version="1.0" encoding="UTF-8" standalone="yes"?>
<Relationships xmlns="http://schemas.openxmlformats.org/package/2006/relationships"><Relationship Id="rId2" Type="http://schemas.openxmlformats.org/officeDocument/2006/relationships/theme" Target="../theme/theme39.xml"/><Relationship Id="rId1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40.xml.rels><?xml version="1.0" encoding="UTF-8" standalone="yes"?>
<Relationships xmlns="http://schemas.openxmlformats.org/package/2006/relationships"><Relationship Id="rId2" Type="http://schemas.openxmlformats.org/officeDocument/2006/relationships/theme" Target="../theme/theme40.xml"/><Relationship Id="rId1" Type="http://schemas.openxmlformats.org/officeDocument/2006/relationships/slideLayout" Target="../slideLayouts/slideLayout40.xml"/></Relationships>
</file>

<file path=ppt/slideMasters/_rels/slideMaster41.xml.rels><?xml version="1.0" encoding="UTF-8" standalone="yes"?>
<Relationships xmlns="http://schemas.openxmlformats.org/package/2006/relationships"><Relationship Id="rId2" Type="http://schemas.openxmlformats.org/officeDocument/2006/relationships/theme" Target="../theme/theme41.xml"/><Relationship Id="rId1" Type="http://schemas.openxmlformats.org/officeDocument/2006/relationships/slideLayout" Target="../slideLayouts/slideLayout41.xml"/></Relationships>
</file>

<file path=ppt/slideMasters/_rels/slideMaster42.xml.rels><?xml version="1.0" encoding="UTF-8" standalone="yes"?>
<Relationships xmlns="http://schemas.openxmlformats.org/package/2006/relationships"><Relationship Id="rId2" Type="http://schemas.openxmlformats.org/officeDocument/2006/relationships/theme" Target="../theme/theme42.xml"/><Relationship Id="rId1" Type="http://schemas.openxmlformats.org/officeDocument/2006/relationships/slideLayout" Target="../slideLayouts/slideLayout42.xml"/></Relationships>
</file>

<file path=ppt/slideMasters/_rels/slideMaster43.xml.rels><?xml version="1.0" encoding="UTF-8" standalone="yes"?>
<Relationships xmlns="http://schemas.openxmlformats.org/package/2006/relationships"><Relationship Id="rId2" Type="http://schemas.openxmlformats.org/officeDocument/2006/relationships/theme" Target="../theme/theme43.xml"/><Relationship Id="rId1" Type="http://schemas.openxmlformats.org/officeDocument/2006/relationships/slideLayout" Target="../slideLayouts/slideLayout43.xml"/></Relationships>
</file>

<file path=ppt/slideMasters/_rels/slideMaster4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4.xml"/><Relationship Id="rId1" Type="http://schemas.openxmlformats.org/officeDocument/2006/relationships/slideLayout" Target="../slideLayouts/slideLayout44.xml"/></Relationships>
</file>

<file path=ppt/slideMasters/_rels/slideMaster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26" Type="http://schemas.openxmlformats.org/officeDocument/2006/relationships/theme" Target="../theme/theme45.xml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9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GB" sz="44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32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2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4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20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708480"/>
            <a:ext cx="10972080" cy="27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708480"/>
            <a:ext cx="10972080" cy="27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708480"/>
            <a:ext cx="10972080" cy="27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708480"/>
            <a:ext cx="10972080" cy="27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708480"/>
            <a:ext cx="10972080" cy="27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708480"/>
            <a:ext cx="10972080" cy="27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708480"/>
            <a:ext cx="10972080" cy="27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708480"/>
            <a:ext cx="10972080" cy="27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708480"/>
            <a:ext cx="10972080" cy="27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708480"/>
            <a:ext cx="10972080" cy="27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708480"/>
            <a:ext cx="10972080" cy="27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708480"/>
            <a:ext cx="10972080" cy="27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708480"/>
            <a:ext cx="10972080" cy="27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708480"/>
            <a:ext cx="10972080" cy="27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708480"/>
            <a:ext cx="10972080" cy="27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GB" sz="44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32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2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4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20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708480"/>
            <a:ext cx="10972080" cy="27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708480"/>
            <a:ext cx="10972080" cy="27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708480"/>
            <a:ext cx="10972080" cy="27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1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1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708480"/>
            <a:ext cx="10972080" cy="27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708480"/>
            <a:ext cx="10972080" cy="27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708480"/>
            <a:ext cx="10972080" cy="27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708480"/>
            <a:ext cx="10972080" cy="27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708480"/>
            <a:ext cx="10972080" cy="27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708480"/>
            <a:ext cx="10972080" cy="27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18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708480"/>
            <a:ext cx="10972080" cy="27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09480" y="708480"/>
            <a:ext cx="10972080" cy="27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708480"/>
            <a:ext cx="10972080" cy="27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708480"/>
            <a:ext cx="10972080" cy="27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09480" y="708480"/>
            <a:ext cx="10972080" cy="27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09480" y="708480"/>
            <a:ext cx="10972080" cy="27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21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09480" y="708480"/>
            <a:ext cx="10972080" cy="27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22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000"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  <p:sldLayoutId id="2147483754" r:id="rId18"/>
    <p:sldLayoutId id="2147483755" r:id="rId19"/>
    <p:sldLayoutId id="2147483756" r:id="rId20"/>
    <p:sldLayoutId id="2147483757" r:id="rId21"/>
    <p:sldLayoutId id="2147483758" r:id="rId22"/>
    <p:sldLayoutId id="2147483759" r:id="rId23"/>
    <p:sldLayoutId id="2147483760" r:id="rId24"/>
    <p:sldLayoutId id="2147483761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708480"/>
            <a:ext cx="10972080" cy="27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708480"/>
            <a:ext cx="10972080" cy="27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708480"/>
            <a:ext cx="10972080" cy="27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708480"/>
            <a:ext cx="10972080" cy="27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S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Data_model" TargetMode="Externa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racle.com/uk/database/what-is-database.html" TargetMode="Externa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b-engines.com/en/ranking" TargetMode="Externa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sql/sql_create_table.asp" TargetMode="External"/><Relationship Id="rId1" Type="http://schemas.openxmlformats.org/officeDocument/2006/relationships/slideLayout" Target="../slideLayouts/slideLayout5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spectrum.ieee.org/python" TargetMode="Externa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emi-structured_data" TargetMode="Externa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X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-50760" y="2376360"/>
            <a:ext cx="6150240" cy="1579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CA" sz="5400" b="1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Relational DBs &amp; the SQL language</a:t>
            </a:r>
            <a:endParaRPr lang="en-GB" sz="5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subTitle"/>
          </p:nvPr>
        </p:nvSpPr>
        <p:spPr>
          <a:xfrm>
            <a:off x="110880" y="4602240"/>
            <a:ext cx="5585400" cy="475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28600"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{‘auth’:[‘ap’, ‘ss’, ‘da’, `am’]}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63" name="Picture 3"/>
          <p:cNvPicPr/>
          <p:nvPr/>
        </p:nvPicPr>
        <p:blipFill>
          <a:blip r:embed="rId2"/>
          <a:stretch/>
        </p:blipFill>
        <p:spPr>
          <a:xfrm>
            <a:off x="6036480" y="46080"/>
            <a:ext cx="6153120" cy="6855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4" name="Rectangle 4"/>
          <p:cNvSpPr/>
          <p:nvPr/>
        </p:nvSpPr>
        <p:spPr>
          <a:xfrm>
            <a:off x="6036480" y="700560"/>
            <a:ext cx="781200" cy="4930920"/>
          </a:xfrm>
          <a:prstGeom prst="rect">
            <a:avLst/>
          </a:prstGeom>
          <a:solidFill>
            <a:srgbClr val="6CA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65" name="Rectangle 5"/>
          <p:cNvSpPr/>
          <p:nvPr/>
        </p:nvSpPr>
        <p:spPr>
          <a:xfrm>
            <a:off x="11721960" y="595440"/>
            <a:ext cx="463680" cy="4930920"/>
          </a:xfrm>
          <a:prstGeom prst="rect">
            <a:avLst/>
          </a:prstGeom>
          <a:solidFill>
            <a:srgbClr val="6CA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66" name="Rectangle 7"/>
          <p:cNvSpPr/>
          <p:nvPr/>
        </p:nvSpPr>
        <p:spPr>
          <a:xfrm>
            <a:off x="7632720" y="1523880"/>
            <a:ext cx="2276280" cy="1110600"/>
          </a:xfrm>
          <a:prstGeom prst="rect">
            <a:avLst/>
          </a:prstGeom>
          <a:solidFill>
            <a:srgbClr val="D6E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67" name="TextBox 6"/>
          <p:cNvSpPr/>
          <p:nvPr/>
        </p:nvSpPr>
        <p:spPr>
          <a:xfrm>
            <a:off x="8086320" y="1301400"/>
            <a:ext cx="3356280" cy="1370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2000" b="1" u="none" strike="noStrike">
                <a:solidFill>
                  <a:srgbClr val="2E75B6"/>
                </a:solidFill>
                <a:effectLst/>
                <a:uFillTx/>
                <a:latin typeface="Courier New"/>
                <a:ea typeface="Microsoft JhengHei"/>
              </a:rPr>
              <a:t>Demystifying</a:t>
            </a:r>
            <a:br>
              <a:rPr sz="1800"/>
            </a:br>
            <a:r>
              <a:rPr lang="en-GB" sz="2000" b="1" u="none" strike="noStrike">
                <a:solidFill>
                  <a:srgbClr val="002060"/>
                </a:solidFill>
                <a:effectLst/>
                <a:uFillTx/>
                <a:latin typeface="Courier New"/>
                <a:ea typeface="Microsoft JhengHei"/>
              </a:rPr>
              <a:t>Computing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000" b="1" u="none" strike="noStrike">
                <a:solidFill>
                  <a:srgbClr val="FF0000"/>
                </a:solidFill>
                <a:effectLst/>
                <a:uFillTx/>
                <a:latin typeface="Courier New"/>
                <a:ea typeface="Microsoft JhengHei"/>
              </a:rPr>
              <a:t>with</a:t>
            </a:r>
            <a:r>
              <a:rPr lang="en-GB" sz="2000" b="1" u="none" strike="noStrike">
                <a:solidFill>
                  <a:srgbClr val="000000"/>
                </a:solidFill>
                <a:effectLst/>
                <a:uFillTx/>
                <a:latin typeface="Courier New"/>
                <a:ea typeface="Microsoft JhengHei"/>
              </a:rPr>
              <a:t> 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400" b="1" u="none" strike="noStrike">
                <a:solidFill>
                  <a:srgbClr val="002060"/>
                </a:solidFill>
                <a:effectLst/>
                <a:uFillTx/>
                <a:latin typeface="Courier New"/>
                <a:ea typeface="Microsoft JhengHei"/>
              </a:rPr>
              <a:t>Python</a:t>
            </a:r>
            <a:endParaRPr lang="en-GB" sz="2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Rectangle 7"/>
          <p:cNvSpPr/>
          <p:nvPr/>
        </p:nvSpPr>
        <p:spPr>
          <a:xfrm>
            <a:off x="0" y="4780440"/>
            <a:ext cx="12189600" cy="2075040"/>
          </a:xfrm>
          <a:prstGeom prst="rect">
            <a:avLst/>
          </a:prstGeom>
          <a:solidFill>
            <a:srgbClr val="002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Example of JSON file</a:t>
            </a: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97" name="Content Placeholder 4"/>
          <p:cNvPicPr/>
          <p:nvPr/>
        </p:nvPicPr>
        <p:blipFill>
          <a:blip r:embed="rId2"/>
          <a:stretch/>
        </p:blipFill>
        <p:spPr>
          <a:xfrm>
            <a:off x="1035000" y="2069280"/>
            <a:ext cx="3159720" cy="2388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8" name="TextBox 5"/>
          <p:cNvSpPr/>
          <p:nvPr/>
        </p:nvSpPr>
        <p:spPr>
          <a:xfrm>
            <a:off x="887760" y="5029200"/>
            <a:ext cx="10315440" cy="130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2000" b="0" u="none" strike="noStrike">
                <a:solidFill>
                  <a:srgbClr val="FFFFFF"/>
                </a:solidFill>
                <a:effectLst/>
                <a:uFillTx/>
                <a:latin typeface="Calibri"/>
                <a:ea typeface="DejaVu Sans"/>
              </a:rPr>
              <a:t>In computing, JavaScript Object Notation (JSON) (/ˈdʒeɪsən/ "Jason"[1][2]) is an open-standard file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000" b="0" u="none" strike="noStrike">
                <a:solidFill>
                  <a:srgbClr val="FFFFFF"/>
                </a:solidFill>
                <a:effectLst/>
                <a:uFillTx/>
                <a:latin typeface="Calibri"/>
                <a:ea typeface="DejaVu Sans"/>
              </a:rPr>
              <a:t>format that uses human-readable text to transmit data objects consisting of attribute–value pairs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000" b="0" u="none" strike="noStrike">
                <a:solidFill>
                  <a:srgbClr val="FFFFFF"/>
                </a:solidFill>
                <a:effectLst/>
                <a:uFillTx/>
                <a:latin typeface="Calibri"/>
                <a:ea typeface="DejaVu Sans"/>
              </a:rPr>
              <a:t>and array data types (or any other serializable value).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000" b="0" u="none" strike="noStrike">
                <a:solidFill>
                  <a:srgbClr val="FFFFFF"/>
                </a:solidFill>
                <a:effectLst/>
                <a:uFillTx/>
                <a:latin typeface="Calibri"/>
                <a:ea typeface="DejaVu Sans"/>
              </a:rPr>
              <a:t>Source: </a:t>
            </a:r>
            <a:r>
              <a:rPr lang="en-GB" sz="2000" b="0" u="sng" strike="noStrike">
                <a:solidFill>
                  <a:srgbClr val="0563C1"/>
                </a:solidFill>
                <a:effectLst/>
                <a:uFillTx/>
                <a:latin typeface="Calibri"/>
                <a:ea typeface="DejaVu Sans"/>
                <a:hlinkClick r:id="rId3"/>
              </a:rPr>
              <a:t>https://en.wikipedia.org/wiki/JSON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Summary</a:t>
            </a: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0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92500" lnSpcReduction="19999"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Structured data: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Examples:</a:t>
            </a:r>
            <a:endParaRPr lang="en-GB" sz="2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Airline reservation system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Inventory control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Semi-structured data: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Examples:</a:t>
            </a:r>
            <a:endParaRPr lang="en-GB" sz="2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Data generated from systems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Data collected from a pulse monitoring device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Unstructured data: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Examples:</a:t>
            </a:r>
            <a:endParaRPr lang="en-GB" sz="2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Email clients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Word processing documents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Logs and reports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914400" indent="0" defTabSz="914400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Rectangle 6"/>
          <p:cNvSpPr/>
          <p:nvPr/>
        </p:nvSpPr>
        <p:spPr>
          <a:xfrm>
            <a:off x="3960" y="0"/>
            <a:ext cx="12185640" cy="161640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Relational databases: a logical view</a:t>
            </a: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/>
          </p:nvPr>
        </p:nvSpPr>
        <p:spPr>
          <a:xfrm>
            <a:off x="838080" y="2221560"/>
            <a:ext cx="6679080" cy="434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85000" lnSpcReduction="19999"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data is structured in tables</a:t>
            </a:r>
            <a:endParaRPr lang="en-GB" sz="2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intuitive organisation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easier to control/search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more restrictive and less ad hoc/ambigous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 than arbitrary spreadsheet tables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800" b="0" i="1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table</a:t>
            </a:r>
            <a:r>
              <a:rPr lang="en-US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 is defined as a 2-D data structure with rows (records) and columns (attributes/labels)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the attributes row (aka </a:t>
            </a:r>
            <a:r>
              <a:rPr lang="en-US" sz="2800" b="0" i="1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schema</a:t>
            </a:r>
            <a:r>
              <a:rPr lang="en-US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) is special: names must be unique &amp; have fixed data type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a </a:t>
            </a:r>
            <a:r>
              <a:rPr lang="en-US" sz="2800" b="0" i="1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relational database</a:t>
            </a:r>
            <a:r>
              <a:rPr lang="en-US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 is a set of such tables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404" name="Table 3"/>
          <p:cNvGraphicFramePr/>
          <p:nvPr/>
        </p:nvGraphicFramePr>
        <p:xfrm>
          <a:off x="6844680" y="1959840"/>
          <a:ext cx="5101920" cy="1483200"/>
        </p:xfrm>
        <a:graphic>
          <a:graphicData uri="http://schemas.openxmlformats.org/drawingml/2006/table">
            <a:tbl>
              <a:tblPr/>
              <a:tblGrid>
                <a:gridCol w="989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3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9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1" u="none" strike="noStrike">
                          <a:solidFill>
                            <a:srgbClr val="FFFFFF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User_id</a:t>
                      </a:r>
                      <a:endParaRPr lang="en-GB" sz="18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1" u="none" strike="noStrike">
                          <a:solidFill>
                            <a:srgbClr val="FFFFFF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Fname</a:t>
                      </a:r>
                      <a:endParaRPr lang="en-GB" sz="18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1" u="none" strike="noStrike">
                          <a:solidFill>
                            <a:srgbClr val="FFFFFF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Lname</a:t>
                      </a:r>
                      <a:endParaRPr lang="en-GB" sz="18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1" u="none" strike="noStrike">
                          <a:solidFill>
                            <a:srgbClr val="FFFFFF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Phone</a:t>
                      </a:r>
                      <a:endParaRPr lang="en-GB" sz="18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1001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Stelios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Sotiriadis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07912341234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1002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Niki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Andrea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07976543421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1003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George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Martin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07912341234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05" name="Rounded Rectangle 5"/>
          <p:cNvSpPr/>
          <p:nvPr/>
        </p:nvSpPr>
        <p:spPr>
          <a:xfrm>
            <a:off x="5859360" y="2683800"/>
            <a:ext cx="6085440" cy="366840"/>
          </a:xfrm>
          <a:prstGeom prst="roundRect">
            <a:avLst>
              <a:gd name="adj" fmla="val 16667"/>
            </a:avLst>
          </a:prstGeom>
          <a:solidFill>
            <a:srgbClr val="F2F2F2">
              <a:alpha val="17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u="none" strike="noStrike">
                <a:solidFill>
                  <a:srgbClr val="FFFF00"/>
                </a:solidFill>
                <a:effectLst/>
                <a:uFillTx/>
                <a:latin typeface="Calibri"/>
                <a:ea typeface="DejaVu Sans"/>
              </a:rPr>
              <a:t>record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6" name="Rounded Rectangle 7"/>
          <p:cNvSpPr/>
          <p:nvPr/>
        </p:nvSpPr>
        <p:spPr>
          <a:xfrm>
            <a:off x="9880560" y="1609560"/>
            <a:ext cx="2064240" cy="1938960"/>
          </a:xfrm>
          <a:prstGeom prst="roundRect">
            <a:avLst>
              <a:gd name="adj" fmla="val 7945"/>
            </a:avLst>
          </a:prstGeom>
          <a:solidFill>
            <a:srgbClr val="F2F2F2">
              <a:alpha val="17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800" b="0" u="none" strike="noStrike">
                <a:solidFill>
                  <a:srgbClr val="FFFF00"/>
                </a:solidFill>
                <a:effectLst/>
                <a:uFillTx/>
                <a:latin typeface="Calibri"/>
                <a:ea typeface="DejaVu Sans"/>
              </a:rPr>
              <a:t>Attribute</a:t>
            </a: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1000"/>
                                        <p:tgtEl>
                                          <p:spTgt spid="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" dur="1000" fill="hold"/>
                                        <p:tgtEl>
                                          <p:spTgt spid="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1000" fill="hold"/>
                                        <p:tgtEl>
                                          <p:spTgt spid="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Rectangle 3"/>
          <p:cNvSpPr/>
          <p:nvPr/>
        </p:nvSpPr>
        <p:spPr>
          <a:xfrm>
            <a:off x="3960" y="0"/>
            <a:ext cx="12185640" cy="161640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Table characteristics</a:t>
            </a: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lnSpcReduction="9999"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A table includes attributes: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400" b="1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Keys</a:t>
            </a:r>
            <a:endParaRPr lang="en-GB" sz="2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FFFF00"/>
              </a:buClr>
              <a:buFont typeface="Arial"/>
              <a:buChar char="•"/>
            </a:pPr>
            <a:r>
              <a:rPr lang="en-GB" sz="2000" b="0" u="sng" strike="noStrike">
                <a:solidFill>
                  <a:srgbClr val="FFFF00"/>
                </a:solidFill>
                <a:effectLst/>
                <a:uFillTx/>
                <a:latin typeface="Verdana"/>
                <a:ea typeface="Verdana"/>
              </a:rPr>
              <a:t>Primary Key (PK):</a:t>
            </a:r>
            <a:r>
              <a:rPr lang="en-GB" sz="2000" b="0" u="none" strike="noStrike">
                <a:solidFill>
                  <a:srgbClr val="000000"/>
                </a:solidFill>
                <a:effectLst/>
                <a:uFillTx/>
                <a:latin typeface="Verdana"/>
                <a:ea typeface="Verdana"/>
              </a:rPr>
              <a:t> </a:t>
            </a:r>
            <a:r>
              <a:rPr lang="en-GB" sz="20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An attribute that </a:t>
            </a:r>
            <a:r>
              <a:rPr lang="en-GB" sz="2000" b="0" u="sng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uniquely</a:t>
            </a:r>
            <a:r>
              <a:rPr lang="en-GB" sz="20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 identifies any given entity (row of record)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0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Keys are used in all systems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Passport ID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NINO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NHS Number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Key characteristics:</a:t>
            </a:r>
            <a:endParaRPr lang="en-GB" sz="2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0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Cannot be empty for a record (Not Null)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0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Has to be unique!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No duplicated values are allowed.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0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It’s very useful when you create relationships between tables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Helps to avoid redundancy (records that are repeated)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1000"/>
                                        <p:tgtEl>
                                          <p:spTgt spid="4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4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4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1000"/>
                                        <p:tgtEl>
                                          <p:spTgt spid="4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" dur="1000" fill="hold"/>
                                        <p:tgtEl>
                                          <p:spTgt spid="4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1000" fill="hold"/>
                                        <p:tgtEl>
                                          <p:spTgt spid="4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6" dur="1000"/>
                                        <p:tgtEl>
                                          <p:spTgt spid="4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7" dur="1000" fill="hold"/>
                                        <p:tgtEl>
                                          <p:spTgt spid="4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1000" fill="hold"/>
                                        <p:tgtEl>
                                          <p:spTgt spid="4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1" dur="1000"/>
                                        <p:tgtEl>
                                          <p:spTgt spid="4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2" dur="1000" fill="hold"/>
                                        <p:tgtEl>
                                          <p:spTgt spid="4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1000" fill="hold"/>
                                        <p:tgtEl>
                                          <p:spTgt spid="4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6" dur="1000"/>
                                        <p:tgtEl>
                                          <p:spTgt spid="4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7" dur="1000" fill="hold"/>
                                        <p:tgtEl>
                                          <p:spTgt spid="4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1000" fill="hold"/>
                                        <p:tgtEl>
                                          <p:spTgt spid="4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1" dur="1000"/>
                                        <p:tgtEl>
                                          <p:spTgt spid="4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2" dur="1000" fill="hold"/>
                                        <p:tgtEl>
                                          <p:spTgt spid="4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" dur="1000" fill="hold"/>
                                        <p:tgtEl>
                                          <p:spTgt spid="4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8" dur="1000"/>
                                        <p:tgtEl>
                                          <p:spTgt spid="4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9" dur="1000" fill="hold"/>
                                        <p:tgtEl>
                                          <p:spTgt spid="4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" dur="1000" fill="hold"/>
                                        <p:tgtEl>
                                          <p:spTgt spid="4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5" dur="1000"/>
                                        <p:tgtEl>
                                          <p:spTgt spid="4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6" dur="1000" fill="hold"/>
                                        <p:tgtEl>
                                          <p:spTgt spid="4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7" dur="1000" fill="hold"/>
                                        <p:tgtEl>
                                          <p:spTgt spid="4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62" dur="1000"/>
                                        <p:tgtEl>
                                          <p:spTgt spid="4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3" dur="1000" fill="hold"/>
                                        <p:tgtEl>
                                          <p:spTgt spid="4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4" dur="1000" fill="hold"/>
                                        <p:tgtEl>
                                          <p:spTgt spid="4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67" dur="1000"/>
                                        <p:tgtEl>
                                          <p:spTgt spid="40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8" dur="1000" fill="hold"/>
                                        <p:tgtEl>
                                          <p:spTgt spid="40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9" dur="1000" fill="hold"/>
                                        <p:tgtEl>
                                          <p:spTgt spid="40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4" dur="1000"/>
                                        <p:tgtEl>
                                          <p:spTgt spid="40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5" dur="1000" fill="hold"/>
                                        <p:tgtEl>
                                          <p:spTgt spid="40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6" dur="1000" fill="hold"/>
                                        <p:tgtEl>
                                          <p:spTgt spid="40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9" dur="1000"/>
                                        <p:tgtEl>
                                          <p:spTgt spid="40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0" dur="1000" fill="hold"/>
                                        <p:tgtEl>
                                          <p:spTgt spid="40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1" dur="1000" fill="hold"/>
                                        <p:tgtEl>
                                          <p:spTgt spid="40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Rectangle 3"/>
          <p:cNvSpPr/>
          <p:nvPr/>
        </p:nvSpPr>
        <p:spPr>
          <a:xfrm>
            <a:off x="3960" y="0"/>
            <a:ext cx="12185640" cy="161640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What is a schema (data model) ?</a:t>
            </a: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080" cy="2314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A data model (or datamodel) is an abstract model that organizes elements of data and standardizes how they relate to one another and to the properties of real-world entities.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[</a:t>
            </a:r>
            <a:r>
              <a:rPr lang="en-GB" sz="2400" b="0" u="sng" strike="noStrike">
                <a:solidFill>
                  <a:srgbClr val="0563C1"/>
                </a:solidFill>
                <a:effectLst/>
                <a:uFillTx/>
                <a:latin typeface="Verdana"/>
                <a:ea typeface="Verdana"/>
                <a:hlinkClick r:id="rId2"/>
              </a:rPr>
              <a:t>Source</a:t>
            </a:r>
            <a:r>
              <a:rPr lang="en-GB" sz="2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]</a:t>
            </a:r>
            <a:endParaRPr lang="en-GB" sz="2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13" name="Rectangle 412"/>
          <p:cNvSpPr/>
          <p:nvPr/>
        </p:nvSpPr>
        <p:spPr>
          <a:xfrm>
            <a:off x="1080000" y="4860000"/>
            <a:ext cx="9850320" cy="162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Example: there is a canonical, almost immutable Relational </a:t>
            </a:r>
            <a:r>
              <a:rPr lang="en-GB" sz="1800" b="0" i="1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schema</a:t>
            </a: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 to describe a university.</a:t>
            </a:r>
          </a:p>
          <a:p>
            <a:pPr>
              <a:lnSpc>
                <a:spcPct val="100000"/>
              </a:lnSpc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Typical tables are Students, Modules/Classes, Completed exams, Graduates, Instructors</a:t>
            </a:r>
          </a:p>
          <a:p>
            <a:pPr>
              <a:lnSpc>
                <a:spcPct val="100000"/>
              </a:lnSpc>
            </a:pP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There are dozens of relational database instances, sometimes hosted in the same server/cloud:</a:t>
            </a:r>
          </a:p>
          <a:p>
            <a:pPr>
              <a:lnSpc>
                <a:spcPct val="100000"/>
              </a:lnSpc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You are into the unimi.it instance.</a:t>
            </a:r>
          </a:p>
          <a:p>
            <a:pPr>
              <a:lnSpc>
                <a:spcPct val="100000"/>
              </a:lnSpc>
            </a:pP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Rectangle 4"/>
          <p:cNvSpPr/>
          <p:nvPr/>
        </p:nvSpPr>
        <p:spPr>
          <a:xfrm>
            <a:off x="3960" y="0"/>
            <a:ext cx="12185640" cy="161640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What’s wrong with this table?</a:t>
            </a: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416" name="Content Placeholder 3"/>
          <p:cNvGraphicFramePr/>
          <p:nvPr/>
        </p:nvGraphicFramePr>
        <p:xfrm>
          <a:off x="838080" y="2406240"/>
          <a:ext cx="10514880" cy="2224800"/>
        </p:xfrm>
        <a:graphic>
          <a:graphicData uri="http://schemas.openxmlformats.org/drawingml/2006/table">
            <a:tbl>
              <a:tblPr/>
              <a:tblGrid>
                <a:gridCol w="1218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0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4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85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1" u="none" strike="noStrike">
                          <a:solidFill>
                            <a:srgbClr val="FFFFFF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Book_ID</a:t>
                      </a:r>
                      <a:endParaRPr lang="en-GB" sz="18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1" u="none" strike="noStrike">
                          <a:solidFill>
                            <a:srgbClr val="FFFFFF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Book_Title</a:t>
                      </a:r>
                      <a:endParaRPr lang="en-GB" sz="18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1" u="none" strike="noStrike">
                          <a:solidFill>
                            <a:srgbClr val="FFFFFF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Book_Author</a:t>
                      </a:r>
                      <a:endParaRPr lang="en-GB" sz="18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1" u="none" strike="noStrike">
                          <a:solidFill>
                            <a:srgbClr val="FFFFFF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Author_Address</a:t>
                      </a:r>
                      <a:endParaRPr lang="en-GB" sz="18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1" u="none" strike="noStrike">
                          <a:solidFill>
                            <a:srgbClr val="FFFFFF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Authors_Phone_Number</a:t>
                      </a:r>
                      <a:endParaRPr lang="en-GB" sz="18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Hobbit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Tolkien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Bournemouth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01202 345234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2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LOTR 1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Tolkien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Bournemouth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01202 345234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3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LOTR 2 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Tolkien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Bournemouth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01202 345234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4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LOTR 3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Tolkien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Bournemouth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01202 345234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5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The Silmarillion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Tolkien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Bournemouth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01202 345234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17" name="TextBox 2"/>
          <p:cNvSpPr/>
          <p:nvPr/>
        </p:nvSpPr>
        <p:spPr>
          <a:xfrm>
            <a:off x="5903640" y="5346720"/>
            <a:ext cx="5043960" cy="576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3200" b="1" u="none" strike="noStrike">
                <a:solidFill>
                  <a:srgbClr val="FFC000"/>
                </a:solidFill>
                <a:effectLst/>
                <a:uFillTx/>
                <a:latin typeface="Calibri"/>
                <a:ea typeface="DejaVu Sans"/>
              </a:rPr>
              <a:t>5 rows * 5 columns = 25 data</a:t>
            </a: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A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Rectangle 4"/>
          <p:cNvSpPr/>
          <p:nvPr/>
        </p:nvSpPr>
        <p:spPr>
          <a:xfrm>
            <a:off x="10755000" y="0"/>
            <a:ext cx="1434240" cy="6855480"/>
          </a:xfrm>
          <a:prstGeom prst="rect">
            <a:avLst/>
          </a:prstGeom>
          <a:solidFill>
            <a:srgbClr val="7272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419" name="Picture 5"/>
          <p:cNvPicPr/>
          <p:nvPr/>
        </p:nvPicPr>
        <p:blipFill>
          <a:blip r:embed="rId2"/>
          <a:stretch/>
        </p:blipFill>
        <p:spPr>
          <a:xfrm>
            <a:off x="10808640" y="36360"/>
            <a:ext cx="1380960" cy="1336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Quiz 1: Can we redesign it?</a:t>
            </a: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Produce a better design.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Define ”better”…</a:t>
            </a:r>
            <a:endParaRPr lang="en-GB" sz="2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422" name="Content Placeholder 3"/>
          <p:cNvGraphicFramePr/>
          <p:nvPr/>
        </p:nvGraphicFramePr>
        <p:xfrm>
          <a:off x="838080" y="3498480"/>
          <a:ext cx="9512280" cy="2224800"/>
        </p:xfrm>
        <a:graphic>
          <a:graphicData uri="http://schemas.openxmlformats.org/drawingml/2006/table">
            <a:tbl>
              <a:tblPr/>
              <a:tblGrid>
                <a:gridCol w="1102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0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8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7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52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1" u="none" strike="noStrike">
                          <a:solidFill>
                            <a:srgbClr val="FFFFFF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Book_ID</a:t>
                      </a:r>
                      <a:endParaRPr lang="en-GB" sz="18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1" u="none" strike="noStrike">
                          <a:solidFill>
                            <a:srgbClr val="FFFFFF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Book_Title</a:t>
                      </a:r>
                      <a:endParaRPr lang="en-GB" sz="18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1" u="none" strike="noStrike">
                          <a:solidFill>
                            <a:srgbClr val="FFFFFF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Book_Author</a:t>
                      </a:r>
                      <a:endParaRPr lang="en-GB" sz="18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1" u="none" strike="noStrike">
                          <a:solidFill>
                            <a:srgbClr val="FFFFFF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Author_Address</a:t>
                      </a:r>
                      <a:endParaRPr lang="en-GB" sz="18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1" u="none" strike="noStrike">
                          <a:solidFill>
                            <a:srgbClr val="FFFFFF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Authors_Phone_Number</a:t>
                      </a:r>
                      <a:endParaRPr lang="en-GB" sz="18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Hobbit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Tolkien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Bournemouth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01202 345234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2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LOTR 1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Tolkien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Bournemouth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01202 345234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3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LOTR 2 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Tolkien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Bournemouth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01202 345234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4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LOTR 3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Tolkien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Bournemouth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01202 345234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5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The silmarillion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Tolkien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Bournemouth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01202 345234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Rectangle 11"/>
          <p:cNvSpPr/>
          <p:nvPr/>
        </p:nvSpPr>
        <p:spPr>
          <a:xfrm>
            <a:off x="3960" y="0"/>
            <a:ext cx="12185640" cy="161640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Designing a “better” data model</a:t>
            </a: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425" name="Content Placeholder 3"/>
          <p:cNvGraphicFramePr/>
          <p:nvPr/>
        </p:nvGraphicFramePr>
        <p:xfrm>
          <a:off x="1580040" y="2220840"/>
          <a:ext cx="4912920" cy="2224800"/>
        </p:xfrm>
        <a:graphic>
          <a:graphicData uri="http://schemas.openxmlformats.org/drawingml/2006/table">
            <a:tbl>
              <a:tblPr/>
              <a:tblGrid>
                <a:gridCol w="105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1" u="none" strike="noStrike">
                          <a:solidFill>
                            <a:srgbClr val="FFFFFF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Book_ID</a:t>
                      </a:r>
                      <a:endParaRPr lang="en-GB" sz="18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1" u="none" strike="noStrike">
                          <a:solidFill>
                            <a:srgbClr val="FFFFFF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Book_Title</a:t>
                      </a:r>
                      <a:endParaRPr lang="en-GB" sz="18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1" u="none" strike="noStrike">
                          <a:solidFill>
                            <a:srgbClr val="FFFF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Author_ID</a:t>
                      </a:r>
                      <a:endParaRPr lang="en-GB" sz="18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Hobbit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A1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2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LOTR 1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A1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3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LOTR 2 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A1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4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LOTR 3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A1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5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The silmarillion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A1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26" name="Content Placeholder 3"/>
          <p:cNvGraphicFramePr/>
          <p:nvPr/>
        </p:nvGraphicFramePr>
        <p:xfrm>
          <a:off x="778320" y="5426280"/>
          <a:ext cx="8254080" cy="741600"/>
        </p:xfrm>
        <a:graphic>
          <a:graphicData uri="http://schemas.openxmlformats.org/drawingml/2006/table">
            <a:tbl>
              <a:tblPr/>
              <a:tblGrid>
                <a:gridCol w="1323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2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4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93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1" u="none" strike="noStrike">
                          <a:solidFill>
                            <a:srgbClr val="FFFF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Author_ID</a:t>
                      </a:r>
                      <a:endParaRPr lang="en-GB" sz="18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1" u="none" strike="noStrike">
                          <a:solidFill>
                            <a:srgbClr val="FFFFFF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Book_Author</a:t>
                      </a:r>
                      <a:endParaRPr lang="en-GB" sz="18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1" u="none" strike="noStrike">
                          <a:solidFill>
                            <a:srgbClr val="FFFFFF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Author_Address</a:t>
                      </a:r>
                      <a:endParaRPr lang="en-GB" sz="18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1" u="none" strike="noStrike">
                          <a:solidFill>
                            <a:srgbClr val="FFFFFF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Authors_Phone_Number</a:t>
                      </a:r>
                      <a:endParaRPr lang="en-GB" sz="18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A1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Tolkien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Bournemouth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01202 345234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27" name="TextBox 5"/>
          <p:cNvSpPr/>
          <p:nvPr/>
        </p:nvSpPr>
        <p:spPr>
          <a:xfrm>
            <a:off x="8115840" y="2779200"/>
            <a:ext cx="29131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1" u="none" strike="noStrike">
                <a:solidFill>
                  <a:srgbClr val="FFC000"/>
                </a:solidFill>
                <a:effectLst/>
                <a:uFillTx/>
                <a:latin typeface="Calibri"/>
                <a:ea typeface="DejaVu Sans"/>
              </a:rPr>
              <a:t>5 rows * 3 columns = 15 data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28" name="TextBox 6"/>
          <p:cNvSpPr/>
          <p:nvPr/>
        </p:nvSpPr>
        <p:spPr>
          <a:xfrm>
            <a:off x="8116920" y="3148560"/>
            <a:ext cx="28627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1" u="none" strike="noStrike">
                <a:solidFill>
                  <a:srgbClr val="FFC000"/>
                </a:solidFill>
                <a:effectLst/>
                <a:uFillTx/>
                <a:latin typeface="Calibri"/>
                <a:ea typeface="DejaVu Sans"/>
              </a:rPr>
              <a:t>1 row  * 4 columns =   4 data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29" name="TextBox 7"/>
          <p:cNvSpPr/>
          <p:nvPr/>
        </p:nvSpPr>
        <p:spPr>
          <a:xfrm>
            <a:off x="8163720" y="3493440"/>
            <a:ext cx="2869560" cy="637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1" u="none" strike="noStrike">
                <a:solidFill>
                  <a:srgbClr val="FFC000"/>
                </a:solidFill>
                <a:effectLst/>
                <a:uFillTx/>
                <a:latin typeface="Calibri"/>
                <a:ea typeface="DejaVu Sans"/>
              </a:rPr>
              <a:t>	 	   19 data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r" defTabSz="914400">
              <a:lnSpc>
                <a:spcPct val="100000"/>
              </a:lnSpc>
            </a:pPr>
            <a:r>
              <a:rPr lang="en-US" sz="1800" b="1" u="none" strike="noStrike">
                <a:solidFill>
                  <a:srgbClr val="FFC000"/>
                </a:solidFill>
                <a:effectLst/>
                <a:uFillTx/>
                <a:latin typeface="Calibri"/>
                <a:ea typeface="DejaVu Sans"/>
              </a:rPr>
              <a:t>(</a:t>
            </a:r>
            <a:r>
              <a:rPr lang="en-US" sz="1800" b="1" i="1" u="none" strike="noStrike">
                <a:solidFill>
                  <a:srgbClr val="FFC000"/>
                </a:solidFill>
                <a:effectLst/>
                <a:uFillTx/>
                <a:latin typeface="Calibri"/>
                <a:ea typeface="DejaVu Sans"/>
              </a:rPr>
              <a:t>less data…</a:t>
            </a:r>
            <a:r>
              <a:rPr lang="en-US" sz="1800" b="1" u="none" strike="noStrike">
                <a:solidFill>
                  <a:srgbClr val="FFC000"/>
                </a:solidFill>
                <a:effectLst/>
                <a:uFillTx/>
                <a:latin typeface="Calibri"/>
                <a:ea typeface="DejaVu Sans"/>
              </a:rPr>
              <a:t>)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30" name="Straight Connector 8"/>
          <p:cNvSpPr/>
          <p:nvPr/>
        </p:nvSpPr>
        <p:spPr>
          <a:xfrm>
            <a:off x="8088840" y="3521160"/>
            <a:ext cx="29037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-44640" rIns="90000" bIns="-44640" anchor="t" anchorCtr="1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31" name="Elbow Connector 10"/>
          <p:cNvSpPr/>
          <p:nvPr/>
        </p:nvSpPr>
        <p:spPr>
          <a:xfrm rot="5400000" flipH="1" flipV="1">
            <a:off x="1452960" y="2181960"/>
            <a:ext cx="3272400" cy="3206160"/>
          </a:xfrm>
          <a:prstGeom prst="bentConnector3">
            <a:avLst>
              <a:gd name="adj1" fmla="val 106716"/>
            </a:avLst>
          </a:prstGeom>
          <a:noFill/>
          <a:ln w="34925">
            <a:solidFill>
              <a:srgbClr val="FFF2CC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32" name="TextBox 14"/>
          <p:cNvSpPr/>
          <p:nvPr/>
        </p:nvSpPr>
        <p:spPr>
          <a:xfrm>
            <a:off x="2091960" y="1545840"/>
            <a:ext cx="21470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u="none" strike="noStrike">
                <a:solidFill>
                  <a:srgbClr val="FFF2CC"/>
                </a:solidFill>
                <a:effectLst/>
                <a:uFillTx/>
                <a:latin typeface="Calibri"/>
                <a:ea typeface="DejaVu Sans"/>
              </a:rPr>
              <a:t>These are the same…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Rectangle 3"/>
          <p:cNvSpPr/>
          <p:nvPr/>
        </p:nvSpPr>
        <p:spPr>
          <a:xfrm>
            <a:off x="3960" y="0"/>
            <a:ext cx="12185640" cy="161640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Database creation</a:t>
            </a: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A database is an organized collection of structured information, or data, typically stored electronically in a computer system. 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A database is usually controlled by a (heavy) software called database management system (DBMS). 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Together, the data and the DBMS, along with the applications that are associated with them, are referred to as a database system, often shortened to just database.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800" b="1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	[</a:t>
            </a:r>
            <a:r>
              <a:rPr lang="en-GB" sz="2800" b="1" u="sng" strike="noStrike">
                <a:solidFill>
                  <a:srgbClr val="0563C1"/>
                </a:solidFill>
                <a:effectLst/>
                <a:uFillTx/>
                <a:latin typeface="Verdana"/>
                <a:ea typeface="Verdana"/>
                <a:hlinkClick r:id="rId2"/>
              </a:rPr>
              <a:t>Source</a:t>
            </a:r>
            <a:r>
              <a:rPr lang="en-GB" sz="2800" b="1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]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1000"/>
                                        <p:tgtEl>
                                          <p:spTgt spid="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" dur="1000"/>
                                        <p:tgtEl>
                                          <p:spTgt spid="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" dur="1000" fill="hold"/>
                                        <p:tgtEl>
                                          <p:spTgt spid="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1000" fill="hold"/>
                                        <p:tgtEl>
                                          <p:spTgt spid="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8" dur="1000"/>
                                        <p:tgtEl>
                                          <p:spTgt spid="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9" dur="1000" fill="hold"/>
                                        <p:tgtEl>
                                          <p:spTgt spid="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1000" fill="hold"/>
                                        <p:tgtEl>
                                          <p:spTgt spid="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Rectangle 3"/>
          <p:cNvSpPr/>
          <p:nvPr/>
        </p:nvSpPr>
        <p:spPr>
          <a:xfrm>
            <a:off x="3960" y="0"/>
            <a:ext cx="12185640" cy="161640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Popular RDBMSs</a:t>
            </a: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3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IBM DB2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Oracle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Microsoft SQL Server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MySQL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PostgreSQL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SQLite: a Python port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MongoDB: not a SQL database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Check </a:t>
            </a: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the </a:t>
            </a:r>
            <a:r>
              <a:rPr lang="en-GB" sz="1800" b="0" u="sng" strike="noStrike">
                <a:solidFill>
                  <a:srgbClr val="0563C1"/>
                </a:solidFill>
                <a:effectLst/>
                <a:uFillTx/>
                <a:latin typeface="Verdana"/>
                <a:ea typeface="Verdana"/>
              </a:rPr>
              <a:t>u</a:t>
            </a:r>
            <a:r>
              <a:rPr lang="en-GB" sz="2800" b="0" u="sng" strike="noStrike">
                <a:solidFill>
                  <a:srgbClr val="0563C1"/>
                </a:solidFill>
                <a:effectLst/>
                <a:uFillTx/>
                <a:latin typeface="Verdana"/>
                <a:ea typeface="Verdana"/>
                <a:hlinkClick r:id="rId2"/>
              </a:rPr>
              <a:t>pdated rankings</a:t>
            </a:r>
            <a:r>
              <a:rPr lang="en-GB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 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4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4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4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1000"/>
                                        <p:tgtEl>
                                          <p:spTgt spid="4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4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4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" dur="1000"/>
                                        <p:tgtEl>
                                          <p:spTgt spid="4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" dur="1000" fill="hold"/>
                                        <p:tgtEl>
                                          <p:spTgt spid="4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1000" fill="hold"/>
                                        <p:tgtEl>
                                          <p:spTgt spid="4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8" dur="1000"/>
                                        <p:tgtEl>
                                          <p:spTgt spid="4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9" dur="1000" fill="hold"/>
                                        <p:tgtEl>
                                          <p:spTgt spid="4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1000" fill="hold"/>
                                        <p:tgtEl>
                                          <p:spTgt spid="4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5" dur="1000"/>
                                        <p:tgtEl>
                                          <p:spTgt spid="4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6" dur="1000" fill="hold"/>
                                        <p:tgtEl>
                                          <p:spTgt spid="4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1000" fill="hold"/>
                                        <p:tgtEl>
                                          <p:spTgt spid="4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0" dur="1000"/>
                                        <p:tgtEl>
                                          <p:spTgt spid="4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1" dur="1000" fill="hold"/>
                                        <p:tgtEl>
                                          <p:spTgt spid="4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" dur="1000" fill="hold"/>
                                        <p:tgtEl>
                                          <p:spTgt spid="4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5" dur="1000"/>
                                        <p:tgtEl>
                                          <p:spTgt spid="4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6" dur="1000" fill="hold"/>
                                        <p:tgtEl>
                                          <p:spTgt spid="4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" dur="1000" fill="hold"/>
                                        <p:tgtEl>
                                          <p:spTgt spid="4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0" dur="1000"/>
                                        <p:tgtEl>
                                          <p:spTgt spid="4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1" dur="1000" fill="hold"/>
                                        <p:tgtEl>
                                          <p:spTgt spid="4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" dur="1000" fill="hold"/>
                                        <p:tgtEl>
                                          <p:spTgt spid="4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This unit:</a:t>
            </a: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/>
          </p:nvPr>
        </p:nvSpPr>
        <p:spPr>
          <a:xfrm>
            <a:off x="838080" y="3293640"/>
            <a:ext cx="5178960" cy="2881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800" b="1" u="none" strike="noStrike">
                <a:solidFill>
                  <a:srgbClr val="FFC000"/>
                </a:solidFill>
                <a:effectLst/>
                <a:uFillTx/>
                <a:latin typeface="Verdana"/>
                <a:ea typeface="Verdana"/>
              </a:rPr>
              <a:t>1</a:t>
            </a:r>
            <a:r>
              <a:rPr lang="en-GB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. Introduction to Database Management systems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pos="0" algn="l"/>
              </a:tabLst>
            </a:pPr>
            <a:r>
              <a:rPr lang="en-GB" sz="2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Some theory on databases</a:t>
            </a:r>
            <a:endParaRPr lang="en-GB" sz="2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800" b="1" u="none" strike="noStrike">
                <a:solidFill>
                  <a:srgbClr val="FFC000"/>
                </a:solidFill>
                <a:effectLst/>
                <a:uFillTx/>
                <a:latin typeface="Verdana"/>
                <a:ea typeface="Verdana"/>
              </a:rPr>
              <a:t>2</a:t>
            </a:r>
            <a:r>
              <a:rPr lang="en-GB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. Introduction to SQL and SQL by Python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70" name="Content Placeholder 4"/>
          <p:cNvSpPr/>
          <p:nvPr/>
        </p:nvSpPr>
        <p:spPr>
          <a:xfrm>
            <a:off x="838080" y="1690560"/>
            <a:ext cx="6614280" cy="1176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 lnSpcReduction="9999"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"/>
            </a:pPr>
            <a:r>
              <a:rPr lang="en-GB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Introduction to structured vs. unstructured data, relational databases.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71" name="Rectangle 2"/>
          <p:cNvSpPr/>
          <p:nvPr/>
        </p:nvSpPr>
        <p:spPr>
          <a:xfrm>
            <a:off x="7670160" y="0"/>
            <a:ext cx="4519440" cy="6855480"/>
          </a:xfrm>
          <a:prstGeom prst="rect">
            <a:avLst/>
          </a:prstGeom>
          <a:solidFill>
            <a:srgbClr val="002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GB" sz="2800" b="0" u="none" strike="noStrike">
                <a:solidFill>
                  <a:srgbClr val="00B0F0"/>
                </a:solidFill>
                <a:effectLst/>
                <a:uFillTx/>
                <a:latin typeface="Calibri"/>
                <a:ea typeface="DejaVu Sans"/>
              </a:rPr>
              <a:t>SELECT</a:t>
            </a:r>
            <a:r>
              <a:rPr lang="en-GB" sz="2800" b="0" u="none" strike="noStrike">
                <a:solidFill>
                  <a:srgbClr val="FFC000"/>
                </a:solidFill>
                <a:effectLst/>
                <a:uFillTx/>
                <a:latin typeface="Calibri"/>
                <a:ea typeface="DejaVu Sans"/>
              </a:rPr>
              <a:t> Pizza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GB" sz="2800" b="0" u="none" strike="noStrike">
                <a:solidFill>
                  <a:srgbClr val="00B0F0"/>
                </a:solidFill>
                <a:effectLst/>
                <a:uFillTx/>
                <a:latin typeface="Calibri"/>
                <a:ea typeface="DejaVu Sans"/>
              </a:rPr>
              <a:t>FROM</a:t>
            </a:r>
            <a:r>
              <a:rPr lang="en-GB" sz="2800" b="0" u="none" strike="noStrike">
                <a:solidFill>
                  <a:srgbClr val="FFC000"/>
                </a:solidFill>
                <a:effectLst/>
                <a:uFillTx/>
                <a:latin typeface="Calibri"/>
                <a:ea typeface="DejaVu Sans"/>
              </a:rPr>
              <a:t> Freezer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GB" sz="2800" b="0" u="none" strike="noStrike">
                <a:solidFill>
                  <a:srgbClr val="00B0F0"/>
                </a:solidFill>
                <a:effectLst/>
                <a:uFillTx/>
                <a:latin typeface="Calibri"/>
                <a:ea typeface="DejaVu Sans"/>
              </a:rPr>
              <a:t>WHERE</a:t>
            </a:r>
            <a:r>
              <a:rPr lang="en-GB" sz="2800" b="0" u="none" strike="noStrike">
                <a:solidFill>
                  <a:srgbClr val="FFC000"/>
                </a:solidFill>
                <a:effectLst/>
                <a:uFillTx/>
                <a:latin typeface="Calibri"/>
                <a:ea typeface="DejaVu Sans"/>
              </a:rPr>
              <a:t> Pepperoni </a:t>
            </a:r>
            <a:r>
              <a:rPr lang="en-GB" sz="2800" b="0" u="none" strike="noStrike">
                <a:solidFill>
                  <a:srgbClr val="00B0F0"/>
                </a:solidFill>
                <a:effectLst/>
                <a:uFillTx/>
                <a:latin typeface="Calibri"/>
                <a:ea typeface="DejaVu Sans"/>
              </a:rPr>
              <a:t>=</a:t>
            </a:r>
            <a:r>
              <a:rPr lang="en-GB" sz="2800" b="0" u="none" strike="noStrike">
                <a:solidFill>
                  <a:srgbClr val="FFC000"/>
                </a:solidFill>
                <a:effectLst/>
                <a:uFillTx/>
                <a:latin typeface="Calibri"/>
                <a:ea typeface="DejaVu Sans"/>
              </a:rPr>
              <a:t> 10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GB" sz="2800" b="0" u="none" strike="noStrike">
                <a:solidFill>
                  <a:srgbClr val="00B0F0"/>
                </a:solidFill>
                <a:effectLst/>
                <a:uFillTx/>
                <a:latin typeface="Calibri"/>
                <a:ea typeface="DejaVu Sans"/>
              </a:rPr>
              <a:t>AND</a:t>
            </a:r>
            <a:r>
              <a:rPr lang="en-GB" sz="2800" b="0" u="none" strike="noStrike">
                <a:solidFill>
                  <a:srgbClr val="FFC000"/>
                </a:solidFill>
                <a:effectLst/>
                <a:uFillTx/>
                <a:latin typeface="Calibri"/>
                <a:ea typeface="DejaVu Sans"/>
              </a:rPr>
              <a:t> Olives </a:t>
            </a:r>
            <a:r>
              <a:rPr lang="en-GB" sz="2800" b="0" u="none" strike="noStrike">
                <a:solidFill>
                  <a:srgbClr val="00B0F0"/>
                </a:solidFill>
                <a:effectLst/>
                <a:uFillTx/>
                <a:latin typeface="Calibri"/>
                <a:ea typeface="DejaVu Sans"/>
              </a:rPr>
              <a:t>=</a:t>
            </a:r>
            <a:r>
              <a:rPr lang="en-GB" sz="2800" b="0" u="none" strike="noStrike">
                <a:solidFill>
                  <a:srgbClr val="FFC000"/>
                </a:solidFill>
                <a:effectLst/>
                <a:uFillTx/>
                <a:latin typeface="Calibri"/>
                <a:ea typeface="DejaVu Sans"/>
              </a:rPr>
              <a:t> ‘Black’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Rectangle 1"/>
          <p:cNvSpPr/>
          <p:nvPr/>
        </p:nvSpPr>
        <p:spPr>
          <a:xfrm>
            <a:off x="3960" y="0"/>
            <a:ext cx="12185640" cy="161640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What is SQL</a:t>
            </a: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4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SQL (pronounced "ess-que-el") stands for Structured Query Language. 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SQL is used to communicate with a database.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SQL provides a set of commands to interact with a database system.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4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4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4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1000"/>
                                        <p:tgtEl>
                                          <p:spTgt spid="4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4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4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" dur="1000"/>
                                        <p:tgtEl>
                                          <p:spTgt spid="4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" dur="1000" fill="hold"/>
                                        <p:tgtEl>
                                          <p:spTgt spid="4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1000" fill="hold"/>
                                        <p:tgtEl>
                                          <p:spTgt spid="4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Create a database</a:t>
            </a: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43" name="Rectangle 8"/>
          <p:cNvSpPr/>
          <p:nvPr/>
        </p:nvSpPr>
        <p:spPr>
          <a:xfrm>
            <a:off x="1075320" y="2274840"/>
            <a:ext cx="4357800" cy="1219320"/>
          </a:xfrm>
          <a:prstGeom prst="rect">
            <a:avLst/>
          </a:prstGeom>
          <a:solidFill>
            <a:srgbClr val="002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GB" sz="1800" b="0" u="none" strike="noStrike">
                <a:solidFill>
                  <a:schemeClr val="lt1"/>
                </a:solidFill>
                <a:effectLst/>
                <a:uFillTx/>
                <a:latin typeface="Calibri"/>
                <a:ea typeface="DejaVu Sans"/>
              </a:rPr>
              <a:t>CREATE DATABASE bl_data;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44" name="Rectangle 9"/>
          <p:cNvSpPr/>
          <p:nvPr/>
        </p:nvSpPr>
        <p:spPr>
          <a:xfrm>
            <a:off x="1075320" y="4566600"/>
            <a:ext cx="4357800" cy="1219320"/>
          </a:xfrm>
          <a:prstGeom prst="rect">
            <a:avLst/>
          </a:prstGeom>
          <a:solidFill>
            <a:srgbClr val="002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GB" sz="1800" b="0" u="none" strike="noStrike">
                <a:solidFill>
                  <a:schemeClr val="lt1"/>
                </a:solidFill>
                <a:effectLst/>
                <a:uFillTx/>
                <a:latin typeface="Calibri"/>
                <a:ea typeface="DejaVu Sans"/>
              </a:rPr>
              <a:t>DROP DATABASE bl_data;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45" name="TextBox 3"/>
          <p:cNvSpPr/>
          <p:nvPr/>
        </p:nvSpPr>
        <p:spPr>
          <a:xfrm>
            <a:off x="2054520" y="1813320"/>
            <a:ext cx="239904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2400" b="0" u="none" strike="noStrike">
                <a:solidFill>
                  <a:srgbClr val="FFFFFF"/>
                </a:solidFill>
                <a:effectLst/>
                <a:uFillTx/>
                <a:latin typeface="Calibri"/>
                <a:ea typeface="DejaVu Sans"/>
              </a:rPr>
              <a:t>Create a database</a:t>
            </a:r>
            <a:endParaRPr lang="en-GB" sz="2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46" name="TextBox 4"/>
          <p:cNvSpPr/>
          <p:nvPr/>
        </p:nvSpPr>
        <p:spPr>
          <a:xfrm>
            <a:off x="2057040" y="4080960"/>
            <a:ext cx="23983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2400" b="0" u="none" strike="noStrike">
                <a:solidFill>
                  <a:srgbClr val="FFFFFF"/>
                </a:solidFill>
                <a:effectLst/>
                <a:uFillTx/>
                <a:latin typeface="Calibri"/>
                <a:ea typeface="DejaVu Sans"/>
              </a:rPr>
              <a:t>Delete a database</a:t>
            </a:r>
            <a:endParaRPr lang="en-GB" sz="2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447" name="Picture 4"/>
          <p:cNvPicPr/>
          <p:nvPr/>
        </p:nvPicPr>
        <p:blipFill>
          <a:blip r:embed="rId2"/>
          <a:stretch/>
        </p:blipFill>
        <p:spPr>
          <a:xfrm>
            <a:off x="6536160" y="1017720"/>
            <a:ext cx="5653080" cy="58377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Create a new table</a:t>
            </a: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449" name="Content Placeholder 2"/>
          <p:cNvGraphicFramePr/>
          <p:nvPr/>
        </p:nvGraphicFramePr>
        <p:xfrm>
          <a:off x="7569360" y="2023560"/>
          <a:ext cx="4377600" cy="1112400"/>
        </p:xfrm>
        <a:graphic>
          <a:graphicData uri="http://schemas.openxmlformats.org/drawingml/2006/table">
            <a:tbl>
              <a:tblPr/>
              <a:tblGrid>
                <a:gridCol w="138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5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1" u="none" strike="noStrike">
                          <a:solidFill>
                            <a:schemeClr val="lt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city_id</a:t>
                      </a:r>
                      <a:endParaRPr lang="en-GB" sz="18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1" u="none" strike="noStrike">
                          <a:solidFill>
                            <a:schemeClr val="lt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name</a:t>
                      </a:r>
                      <a:endParaRPr lang="en-GB" sz="18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1" u="none" strike="noStrike">
                          <a:solidFill>
                            <a:schemeClr val="lt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country</a:t>
                      </a:r>
                      <a:endParaRPr lang="en-GB" sz="18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London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GB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2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New York City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8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US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50" name="TextBox 1"/>
          <p:cNvSpPr/>
          <p:nvPr/>
        </p:nvSpPr>
        <p:spPr>
          <a:xfrm>
            <a:off x="7577280" y="1613160"/>
            <a:ext cx="19310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1" u="none" strike="noStrike">
                <a:solidFill>
                  <a:srgbClr val="FFFFFF"/>
                </a:solidFill>
                <a:effectLst/>
                <a:uFillTx/>
                <a:latin typeface="Calibri"/>
                <a:ea typeface="DejaVu Sans"/>
              </a:rPr>
              <a:t>Table Name: Cities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51" name="Rectangle 10"/>
          <p:cNvSpPr/>
          <p:nvPr/>
        </p:nvSpPr>
        <p:spPr>
          <a:xfrm>
            <a:off x="0" y="4780440"/>
            <a:ext cx="12189600" cy="2075040"/>
          </a:xfrm>
          <a:prstGeom prst="rect">
            <a:avLst/>
          </a:prstGeom>
          <a:solidFill>
            <a:srgbClr val="002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52" name="Rectangle 12"/>
          <p:cNvSpPr/>
          <p:nvPr/>
        </p:nvSpPr>
        <p:spPr>
          <a:xfrm>
            <a:off x="596880" y="4801320"/>
            <a:ext cx="11280960" cy="1552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2400" b="0" u="none" strike="noStrike">
                <a:solidFill>
                  <a:srgbClr val="FFFF00"/>
                </a:solidFill>
                <a:effectLst/>
                <a:uFillTx/>
                <a:latin typeface="Consolas"/>
                <a:ea typeface="DejaVu Sans"/>
              </a:rPr>
              <a:t>SQL&gt; CREATE TABLE cities (city_id INTEGER PRIMARY KEY, </a:t>
            </a:r>
            <a:endParaRPr lang="en-GB" sz="2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400" b="0" u="none" strike="noStrike">
                <a:solidFill>
                  <a:srgbClr val="FFFF00"/>
                </a:solidFill>
                <a:effectLst/>
                <a:uFillTx/>
                <a:latin typeface="Consolas"/>
                <a:ea typeface="DejaVu Sans"/>
              </a:rPr>
              <a:t>					name VARCHAR(24) NOT NULL, </a:t>
            </a:r>
            <a:endParaRPr lang="en-GB" sz="2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400" b="0" u="none" strike="noStrike">
                <a:solidFill>
                  <a:srgbClr val="FFFF00"/>
                </a:solidFill>
                <a:effectLst/>
                <a:uFillTx/>
                <a:latin typeface="Consolas"/>
                <a:ea typeface="DejaVu Sans"/>
              </a:rPr>
              <a:t>					country VARCHAR(2)</a:t>
            </a:r>
            <a:endParaRPr lang="en-GB" sz="2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400" b="0" u="none" strike="noStrike">
                <a:solidFill>
                  <a:srgbClr val="FFFF00"/>
                </a:solidFill>
                <a:effectLst/>
                <a:uFillTx/>
                <a:latin typeface="Consolas"/>
                <a:ea typeface="DejaVu Sans"/>
              </a:rPr>
              <a:t>					);</a:t>
            </a:r>
            <a:endParaRPr lang="en-GB" sz="2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53" name="TextBox 8"/>
          <p:cNvSpPr/>
          <p:nvPr/>
        </p:nvSpPr>
        <p:spPr>
          <a:xfrm>
            <a:off x="596880" y="1619280"/>
            <a:ext cx="6728400" cy="289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457200" indent="-457200" defTabSz="9144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GB" sz="2800" b="0" u="none" strike="noStrike">
                <a:solidFill>
                  <a:srgbClr val="FFFFFF"/>
                </a:solidFill>
                <a:effectLst/>
                <a:uFillTx/>
                <a:latin typeface="Calibri"/>
                <a:ea typeface="DejaVu Sans"/>
              </a:rPr>
              <a:t>We want to store data about urban areas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914400" lvl="1" indent="-457200" defTabSz="914400">
              <a:lnSpc>
                <a:spcPct val="100000"/>
              </a:lnSpc>
              <a:buClr>
                <a:srgbClr val="FFC000"/>
              </a:buClr>
              <a:buFont typeface="Wingdings" charset="2"/>
              <a:buChar char=""/>
            </a:pPr>
            <a:r>
              <a:rPr lang="en-GB" sz="2800" b="1" u="none" strike="noStrike">
                <a:solidFill>
                  <a:srgbClr val="FFC000"/>
                </a:solidFill>
                <a:effectLst/>
                <a:uFillTx/>
                <a:latin typeface="Calibri"/>
                <a:ea typeface="DejaVu Sans"/>
              </a:rPr>
              <a:t>city_id</a:t>
            </a: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Calibri"/>
                <a:ea typeface="DejaVu Sans"/>
              </a:rPr>
              <a:t> will be numeric (Integer) and my primary key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200240" lvl="2" indent="-285840" defTabSz="914400">
              <a:lnSpc>
                <a:spcPct val="10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Calibri"/>
                <a:ea typeface="DejaVu Sans"/>
              </a:rPr>
              <a:t>No duplicates/Not Null values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743040" lvl="1" indent="-285840" defTabSz="914400">
              <a:lnSpc>
                <a:spcPct val="100000"/>
              </a:lnSpc>
              <a:buClr>
                <a:srgbClr val="FFC000"/>
              </a:buClr>
              <a:buFont typeface="Wingdings" charset="2"/>
              <a:buChar char=""/>
            </a:pPr>
            <a:r>
              <a:rPr lang="en-GB" sz="2800" b="1" u="none" strike="noStrike">
                <a:solidFill>
                  <a:srgbClr val="FFC000"/>
                </a:solidFill>
                <a:effectLst/>
                <a:uFillTx/>
                <a:latin typeface="Calibri"/>
                <a:ea typeface="DejaVu Sans"/>
              </a:rPr>
              <a:t>  name </a:t>
            </a: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Calibri"/>
                <a:ea typeface="DejaVu Sans"/>
              </a:rPr>
              <a:t>will be string (characters), in SQL called varchar!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200240" lvl="2" indent="-285840" defTabSz="914400">
              <a:lnSpc>
                <a:spcPct val="10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Calibri"/>
                <a:ea typeface="DejaVu Sans"/>
              </a:rPr>
              <a:t>Also, the size of the name could be up to 24 characters…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200240" lvl="2" indent="-285840" defTabSz="914400">
              <a:lnSpc>
                <a:spcPct val="10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Calibri"/>
                <a:ea typeface="DejaVu Sans"/>
              </a:rPr>
              <a:t>name, cannot be empty in my table!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743040" lvl="1" indent="-285840" defTabSz="914400">
              <a:lnSpc>
                <a:spcPct val="100000"/>
              </a:lnSpc>
              <a:buClr>
                <a:srgbClr val="FFC000"/>
              </a:buClr>
              <a:buFont typeface="Wingdings" charset="2"/>
              <a:buChar char=""/>
            </a:pPr>
            <a:r>
              <a:rPr lang="en-GB" sz="2800" b="1" u="none" strike="noStrike">
                <a:solidFill>
                  <a:srgbClr val="FFC000"/>
                </a:solidFill>
                <a:effectLst/>
                <a:uFillTx/>
                <a:latin typeface="Calibri"/>
                <a:ea typeface="DejaVu Sans"/>
              </a:rPr>
              <a:t>  country</a:t>
            </a: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Calibri"/>
                <a:ea typeface="DejaVu Sans"/>
              </a:rPr>
              <a:t> will be a varchar, up to 2 characters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200240" lvl="2" indent="-285840" defTabSz="914400">
              <a:lnSpc>
                <a:spcPct val="10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Calibri"/>
                <a:ea typeface="DejaVu Sans"/>
              </a:rPr>
              <a:t>E.g. UK, US, GR, NL etc.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54" name="Rectangle 13"/>
          <p:cNvSpPr/>
          <p:nvPr/>
        </p:nvSpPr>
        <p:spPr>
          <a:xfrm>
            <a:off x="7500960" y="3957120"/>
            <a:ext cx="4376880" cy="54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Test it on </a:t>
            </a:r>
            <a:r>
              <a:rPr lang="en-GB" sz="3200" b="0" u="sng" strike="noStrike">
                <a:solidFill>
                  <a:srgbClr val="0563C1"/>
                </a:solidFill>
                <a:effectLst/>
                <a:uFillTx/>
                <a:latin typeface="Arial"/>
                <a:ea typeface="DejaVu Sans"/>
                <a:hlinkClick r:id="rId2"/>
              </a:rPr>
              <a:t>w3schools</a:t>
            </a:r>
            <a:r>
              <a:rPr lang="en-GB" sz="3200" b="0" u="none" strike="noStrik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!</a:t>
            </a: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Rectangle 14"/>
          <p:cNvSpPr/>
          <p:nvPr/>
        </p:nvSpPr>
        <p:spPr>
          <a:xfrm>
            <a:off x="3960" y="0"/>
            <a:ext cx="12185640" cy="161640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SQL Datatypes</a:t>
            </a: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57" name="PlaceHolder 2"/>
          <p:cNvSpPr>
            <a:spLocks noGrp="1"/>
          </p:cNvSpPr>
          <p:nvPr>
            <p:ph/>
          </p:nvPr>
        </p:nvSpPr>
        <p:spPr>
          <a:xfrm>
            <a:off x="838080" y="1617120"/>
            <a:ext cx="10513080" cy="4557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92500" lnSpcReduction="9999"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VARCHAR(size):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A VARIABLE length string (can contain letters, numbers, and special characters). The size parameter specifies the maximum column length in characters - can be from 0 to 65535</a:t>
            </a:r>
            <a:endParaRPr lang="en-GB" sz="2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TEXT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A field with a maximum length of 65535 characters</a:t>
            </a:r>
            <a:endParaRPr lang="en-GB" sz="2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INTEGER(M):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M is optional, and denotes the display length.</a:t>
            </a:r>
            <a:endParaRPr lang="en-GB" sz="2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A medium integer. Signed range is from -2147483648 to 2147483647. Unsigned range is from 0 to 4294967295.</a:t>
            </a:r>
            <a:endParaRPr lang="en-GB" sz="2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FLOAT(M,D)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A floating-point number that cannot be unsigned. You can define the display length (M) and the number of decimals (D). </a:t>
            </a:r>
            <a:endParaRPr lang="en-GB" sz="2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1000"/>
                                        <p:tgtEl>
                                          <p:spTgt spid="4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" dur="1000" fill="hold"/>
                                        <p:tgtEl>
                                          <p:spTgt spid="4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1000" fill="hold"/>
                                        <p:tgtEl>
                                          <p:spTgt spid="4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1000"/>
                                        <p:tgtEl>
                                          <p:spTgt spid="4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" dur="1000" fill="hold"/>
                                        <p:tgtEl>
                                          <p:spTgt spid="4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1000" fill="hold"/>
                                        <p:tgtEl>
                                          <p:spTgt spid="4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4" dur="1000"/>
                                        <p:tgtEl>
                                          <p:spTgt spid="4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5" dur="1000" fill="hold"/>
                                        <p:tgtEl>
                                          <p:spTgt spid="4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1000" fill="hold"/>
                                        <p:tgtEl>
                                          <p:spTgt spid="4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1" dur="1000"/>
                                        <p:tgtEl>
                                          <p:spTgt spid="4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2" dur="1000" fill="hold"/>
                                        <p:tgtEl>
                                          <p:spTgt spid="4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1000" fill="hold"/>
                                        <p:tgtEl>
                                          <p:spTgt spid="4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6" dur="1000"/>
                                        <p:tgtEl>
                                          <p:spTgt spid="4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7" dur="1000" fill="hold"/>
                                        <p:tgtEl>
                                          <p:spTgt spid="4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1000" fill="hold"/>
                                        <p:tgtEl>
                                          <p:spTgt spid="4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1" dur="1000"/>
                                        <p:tgtEl>
                                          <p:spTgt spid="4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2" dur="1000" fill="hold"/>
                                        <p:tgtEl>
                                          <p:spTgt spid="4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" dur="1000" fill="hold"/>
                                        <p:tgtEl>
                                          <p:spTgt spid="4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Rectangle 15"/>
          <p:cNvSpPr/>
          <p:nvPr/>
        </p:nvSpPr>
        <p:spPr>
          <a:xfrm>
            <a:off x="0" y="1778040"/>
            <a:ext cx="12189600" cy="5077440"/>
          </a:xfrm>
          <a:prstGeom prst="rect">
            <a:avLst/>
          </a:prstGeom>
          <a:solidFill>
            <a:srgbClr val="002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SQL Describe a table to see internal structure</a:t>
            </a: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6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800" b="0" u="none" strike="noStrike">
                <a:solidFill>
                  <a:srgbClr val="FFC000"/>
                </a:solidFill>
                <a:effectLst/>
                <a:uFillTx/>
                <a:latin typeface="Consolas"/>
                <a:ea typeface="Verdana"/>
              </a:rPr>
              <a:t>DESCRIBE cities;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461" name="Picture 1"/>
          <p:cNvPicPr/>
          <p:nvPr/>
        </p:nvPicPr>
        <p:blipFill>
          <a:blip r:embed="rId2"/>
          <a:stretch/>
        </p:blipFill>
        <p:spPr>
          <a:xfrm>
            <a:off x="946080" y="3153960"/>
            <a:ext cx="6206040" cy="22147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Rectangle 16"/>
          <p:cNvSpPr/>
          <p:nvPr/>
        </p:nvSpPr>
        <p:spPr>
          <a:xfrm>
            <a:off x="0" y="1778040"/>
            <a:ext cx="12189600" cy="5077440"/>
          </a:xfrm>
          <a:prstGeom prst="rect">
            <a:avLst/>
          </a:prstGeom>
          <a:solidFill>
            <a:srgbClr val="002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SQL Insert data</a:t>
            </a: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6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080" cy="39855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RDBMSs allow slightly different INSERT commands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MySQL use the following: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800" b="0" u="none" strike="noStrike">
                <a:solidFill>
                  <a:srgbClr val="FFC000"/>
                </a:solidFill>
                <a:effectLst/>
                <a:uFillTx/>
                <a:latin typeface="Consolas"/>
                <a:ea typeface="Consolas"/>
              </a:rPr>
              <a:t>INSERT INTO cities (city_id, name, country) VALUES (1,'London','GB');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800" b="0" u="none" strike="noStrike">
                <a:solidFill>
                  <a:srgbClr val="FFC000"/>
                </a:solidFill>
                <a:effectLst/>
                <a:uFillTx/>
                <a:latin typeface="Consolas"/>
                <a:ea typeface="Consolas"/>
              </a:rPr>
              <a:t>INSERT INTO cities (city_id, name, country) VALUES (2,'New York City','US');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465" name="Picture 7"/>
          <p:cNvPicPr/>
          <p:nvPr/>
        </p:nvPicPr>
        <p:blipFill>
          <a:blip r:embed="rId2"/>
          <a:stretch/>
        </p:blipFill>
        <p:spPr>
          <a:xfrm>
            <a:off x="1785960" y="6061320"/>
            <a:ext cx="8617680" cy="5468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1000"/>
                                        <p:tgtEl>
                                          <p:spTgt spid="4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" dur="1000" fill="hold"/>
                                        <p:tgtEl>
                                          <p:spTgt spid="4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1000" fill="hold"/>
                                        <p:tgtEl>
                                          <p:spTgt spid="4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1000"/>
                                        <p:tgtEl>
                                          <p:spTgt spid="4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" dur="1000" fill="hold"/>
                                        <p:tgtEl>
                                          <p:spTgt spid="4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1000" fill="hold"/>
                                        <p:tgtEl>
                                          <p:spTgt spid="4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6" dur="1000"/>
                                        <p:tgtEl>
                                          <p:spTgt spid="4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7" dur="1000" fill="hold"/>
                                        <p:tgtEl>
                                          <p:spTgt spid="4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1000" fill="hold"/>
                                        <p:tgtEl>
                                          <p:spTgt spid="4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Rectangle 17"/>
          <p:cNvSpPr/>
          <p:nvPr/>
        </p:nvSpPr>
        <p:spPr>
          <a:xfrm>
            <a:off x="0" y="1778040"/>
            <a:ext cx="12189600" cy="5077440"/>
          </a:xfrm>
          <a:prstGeom prst="rect">
            <a:avLst/>
          </a:prstGeom>
          <a:solidFill>
            <a:srgbClr val="002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SQL Insert data, 2</a:t>
            </a: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6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080" cy="39855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When used from inside Python, PostgreSQL use the following: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800" b="0" u="none" strike="noStrike">
                <a:solidFill>
                  <a:srgbClr val="FFC000"/>
                </a:solidFill>
                <a:effectLst/>
                <a:uFillTx/>
                <a:latin typeface="Consolas"/>
                <a:ea typeface="Consolas"/>
              </a:rPr>
              <a:t>"""INSERT INTO cities (city_id, name, country)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800" b="0" u="none" strike="noStrike">
                <a:solidFill>
                  <a:srgbClr val="FFC000"/>
                </a:solidFill>
                <a:effectLst/>
                <a:uFillTx/>
                <a:latin typeface="Consolas"/>
                <a:ea typeface="Consolas"/>
              </a:rPr>
              <a:t>    VALUES (%s, %s, %s)""",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800" b="0" u="none" strike="noStrike">
                <a:solidFill>
                  <a:srgbClr val="FFC000"/>
                </a:solidFill>
                <a:effectLst/>
                <a:uFillTx/>
                <a:latin typeface="Consolas"/>
                <a:ea typeface="Consolas"/>
              </a:rPr>
              <a:t>    (2,'New York City','US')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1000"/>
                                        <p:tgtEl>
                                          <p:spTgt spid="4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4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4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Rectangle 18"/>
          <p:cNvSpPr/>
          <p:nvPr/>
        </p:nvSpPr>
        <p:spPr>
          <a:xfrm>
            <a:off x="0" y="3776040"/>
            <a:ext cx="6089400" cy="307944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Select data</a:t>
            </a: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471" name="Content Placeholder 1"/>
          <p:cNvGraphicFramePr/>
          <p:nvPr/>
        </p:nvGraphicFramePr>
        <p:xfrm>
          <a:off x="838080" y="2425320"/>
          <a:ext cx="4377600" cy="1112400"/>
        </p:xfrm>
        <a:graphic>
          <a:graphicData uri="http://schemas.openxmlformats.org/drawingml/2006/table">
            <a:tbl>
              <a:tblPr/>
              <a:tblGrid>
                <a:gridCol w="138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5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1" u="none" strike="noStrike">
                          <a:solidFill>
                            <a:schemeClr val="lt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city_id</a:t>
                      </a:r>
                      <a:endParaRPr lang="en-GB" sz="18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1" u="none" strike="noStrike">
                          <a:solidFill>
                            <a:schemeClr val="lt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name</a:t>
                      </a:r>
                      <a:endParaRPr lang="en-GB" sz="18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1" u="none" strike="noStrike">
                          <a:solidFill>
                            <a:schemeClr val="lt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country</a:t>
                      </a:r>
                      <a:endParaRPr lang="en-GB" sz="18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London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GB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2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New York City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8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US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72" name="TextBox 9"/>
          <p:cNvSpPr/>
          <p:nvPr/>
        </p:nvSpPr>
        <p:spPr>
          <a:xfrm>
            <a:off x="846000" y="2014920"/>
            <a:ext cx="19058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1" u="none" strike="noStrike">
                <a:solidFill>
                  <a:srgbClr val="FFC000"/>
                </a:solidFill>
                <a:effectLst/>
                <a:uFillTx/>
                <a:latin typeface="Calibri"/>
                <a:ea typeface="DejaVu Sans"/>
              </a:rPr>
              <a:t>Table Name: cities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473" name="Picture 8" descr="https://cdn2.iconfinder.com/data/icons/circle-icons-1/64/key-256.png"/>
          <p:cNvPicPr/>
          <p:nvPr/>
        </p:nvPicPr>
        <p:blipFill>
          <a:blip r:embed="rId2">
            <a:biLevel thresh="50000"/>
          </a:blip>
          <a:stretch/>
        </p:blipFill>
        <p:spPr>
          <a:xfrm rot="2462400">
            <a:off x="1686960" y="2477160"/>
            <a:ext cx="256320" cy="256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74" name="Rectangle 19"/>
          <p:cNvSpPr/>
          <p:nvPr/>
        </p:nvSpPr>
        <p:spPr>
          <a:xfrm>
            <a:off x="1065240" y="4105080"/>
            <a:ext cx="3942360" cy="130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20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SELECT * FROM cities;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75" name="Rectangle 20"/>
          <p:cNvSpPr/>
          <p:nvPr/>
        </p:nvSpPr>
        <p:spPr>
          <a:xfrm>
            <a:off x="6091920" y="3776040"/>
            <a:ext cx="6110280" cy="3079440"/>
          </a:xfrm>
          <a:prstGeom prst="rect">
            <a:avLst/>
          </a:prstGeom>
          <a:solidFill>
            <a:srgbClr val="002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76" name="Rectangle 21"/>
          <p:cNvSpPr/>
          <p:nvPr/>
        </p:nvSpPr>
        <p:spPr>
          <a:xfrm>
            <a:off x="6165360" y="3745080"/>
            <a:ext cx="6049080" cy="1614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20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SELECT * 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0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FROM cities 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0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WHERE country = 'GB';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77" name="Rectangle 22"/>
          <p:cNvSpPr/>
          <p:nvPr/>
        </p:nvSpPr>
        <p:spPr>
          <a:xfrm>
            <a:off x="838080" y="1488600"/>
            <a:ext cx="84384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1800" b="1" u="none" strike="noStrike">
                <a:solidFill>
                  <a:srgbClr val="FFFFFF"/>
                </a:solidFill>
                <a:effectLst/>
                <a:uFillTx/>
                <a:latin typeface="Verdana"/>
                <a:ea typeface="DejaVu Sans"/>
              </a:rPr>
              <a:t>The SELECT statement is used to select data from a database.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478" name="Picture 9"/>
          <p:cNvPicPr/>
          <p:nvPr/>
        </p:nvPicPr>
        <p:blipFill>
          <a:blip r:embed="rId3"/>
          <a:stretch/>
        </p:blipFill>
        <p:spPr>
          <a:xfrm>
            <a:off x="1261800" y="4919040"/>
            <a:ext cx="3819600" cy="1730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9" name="Picture 10"/>
          <p:cNvPicPr/>
          <p:nvPr/>
        </p:nvPicPr>
        <p:blipFill>
          <a:blip r:embed="rId4"/>
          <a:stretch/>
        </p:blipFill>
        <p:spPr>
          <a:xfrm>
            <a:off x="6591960" y="4919040"/>
            <a:ext cx="5207760" cy="15714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" dur="10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10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3"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4" dur="10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10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4"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5" dur="10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10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Update data</a:t>
            </a: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8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82" name="Rectangle 23"/>
          <p:cNvSpPr/>
          <p:nvPr/>
        </p:nvSpPr>
        <p:spPr>
          <a:xfrm>
            <a:off x="0" y="1781640"/>
            <a:ext cx="12189600" cy="5077440"/>
          </a:xfrm>
          <a:prstGeom prst="rect">
            <a:avLst/>
          </a:prstGeom>
          <a:solidFill>
            <a:srgbClr val="002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83" name="Rectangle 24"/>
          <p:cNvSpPr/>
          <p:nvPr/>
        </p:nvSpPr>
        <p:spPr>
          <a:xfrm>
            <a:off x="180000" y="2782440"/>
            <a:ext cx="1143504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UPDATE cities SET </a:t>
            </a:r>
            <a:r>
              <a:rPr lang="en-GB" sz="3200" b="0" u="none" strike="noStrike">
                <a:solidFill>
                  <a:srgbClr val="FFFFFF"/>
                </a:solidFill>
                <a:effectLst/>
                <a:uFillTx/>
                <a:latin typeface="Consolas"/>
                <a:ea typeface="DejaVu Sans"/>
              </a:rPr>
              <a:t>country='UK' </a:t>
            </a:r>
            <a:r>
              <a:rPr lang="en-GB" sz="32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WHERE </a:t>
            </a:r>
            <a:r>
              <a:rPr lang="en-GB" sz="3200" b="0" u="none" strike="noStrike">
                <a:solidFill>
                  <a:srgbClr val="FFFFFF"/>
                </a:solidFill>
                <a:effectLst/>
                <a:uFillTx/>
                <a:latin typeface="Consolas"/>
                <a:ea typeface="DejaVu Sans"/>
              </a:rPr>
              <a:t>city_id=1</a:t>
            </a:r>
            <a:r>
              <a:rPr lang="en-GB" sz="32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;</a:t>
            </a: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84" name="Rectangle 25"/>
          <p:cNvSpPr/>
          <p:nvPr/>
        </p:nvSpPr>
        <p:spPr>
          <a:xfrm>
            <a:off x="1144080" y="3666960"/>
            <a:ext cx="6906600" cy="118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2400" b="0" u="none" strike="noStrike">
                <a:solidFill>
                  <a:srgbClr val="FFFFFF"/>
                </a:solidFill>
                <a:effectLst/>
                <a:uFillTx/>
                <a:latin typeface="Calibri"/>
                <a:ea typeface="DejaVu Sans"/>
              </a:rPr>
              <a:t>SQL&gt; SELECT * FROM cities;</a:t>
            </a:r>
            <a:endParaRPr lang="en-GB" sz="2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GB" sz="2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400" b="0" u="none" strike="noStrike">
                <a:solidFill>
                  <a:srgbClr val="FFFFFF"/>
                </a:solidFill>
                <a:effectLst/>
                <a:uFillTx/>
                <a:latin typeface="Calibri"/>
                <a:ea typeface="DejaVu Sans"/>
              </a:rPr>
              <a:t>   </a:t>
            </a:r>
            <a:endParaRPr lang="en-GB" sz="2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485" name="Picture 11"/>
          <p:cNvPicPr/>
          <p:nvPr/>
        </p:nvPicPr>
        <p:blipFill>
          <a:blip r:embed="rId2"/>
          <a:stretch/>
        </p:blipFill>
        <p:spPr>
          <a:xfrm>
            <a:off x="2831040" y="4374000"/>
            <a:ext cx="4607640" cy="22377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Rectangle 26"/>
          <p:cNvSpPr/>
          <p:nvPr/>
        </p:nvSpPr>
        <p:spPr>
          <a:xfrm>
            <a:off x="0" y="4298760"/>
            <a:ext cx="12189600" cy="2591640"/>
          </a:xfrm>
          <a:prstGeom prst="rect">
            <a:avLst/>
          </a:prstGeom>
          <a:solidFill>
            <a:srgbClr val="002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Quiz! Let’s create another table</a:t>
            </a: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88" name="PlaceHolder 2"/>
          <p:cNvSpPr>
            <a:spLocks noGrp="1"/>
          </p:cNvSpPr>
          <p:nvPr>
            <p:ph/>
          </p:nvPr>
        </p:nvSpPr>
        <p:spPr>
          <a:xfrm>
            <a:off x="2882880" y="4460760"/>
            <a:ext cx="7275960" cy="2369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85000" lnSpcReduction="9999"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0" u="none" strike="noStrike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FillTx/>
                <a:latin typeface="Consolas"/>
                <a:ea typeface="Verdana"/>
              </a:rPr>
              <a:t>CREATE TABLE </a:t>
            </a:r>
            <a:r>
              <a:rPr lang="en-GB" sz="24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Verdana"/>
              </a:rPr>
              <a:t>writers </a:t>
            </a:r>
            <a:br>
              <a:rPr sz="2400"/>
            </a:br>
            <a:r>
              <a:rPr lang="en-GB" sz="24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Verdana"/>
              </a:rPr>
              <a:t>	</a:t>
            </a:r>
            <a:r>
              <a:rPr lang="en-GB" sz="2400" b="0" u="none" strike="noStrike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FillTx/>
                <a:latin typeface="Consolas"/>
                <a:ea typeface="Verdana"/>
              </a:rPr>
              <a:t>(</a:t>
            </a:r>
            <a:br>
              <a:rPr sz="2000"/>
            </a:br>
            <a:r>
              <a:rPr lang="en-GB" sz="20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Verdana"/>
              </a:rPr>
              <a:t>		writer_id </a:t>
            </a:r>
            <a:r>
              <a:rPr lang="en-GB" sz="2400" b="0" u="none" strike="noStrike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FillTx/>
                <a:latin typeface="Consolas"/>
                <a:ea typeface="Verdana"/>
              </a:rPr>
              <a:t>INTEGER PRIMARY KEY, </a:t>
            </a:r>
            <a:br>
              <a:rPr sz="2000"/>
            </a:br>
            <a:r>
              <a:rPr lang="en-GB" sz="20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Verdana"/>
              </a:rPr>
              <a:t>		writer_fname </a:t>
            </a:r>
            <a:r>
              <a:rPr lang="en-GB" sz="2400" b="0" u="none" strike="noStrike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FillTx/>
                <a:latin typeface="Consolas"/>
                <a:ea typeface="Verdana"/>
              </a:rPr>
              <a:t>VARCHAR(24) NOT NULL, </a:t>
            </a:r>
            <a:br>
              <a:rPr sz="2000"/>
            </a:br>
            <a:r>
              <a:rPr lang="en-GB" sz="20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Verdana"/>
              </a:rPr>
              <a:t>		writer_lname </a:t>
            </a:r>
            <a:r>
              <a:rPr lang="en-GB" sz="2400" b="0" u="none" strike="noStrike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FillTx/>
                <a:latin typeface="Consolas"/>
                <a:ea typeface="Verdana"/>
              </a:rPr>
              <a:t>varchar(24) NOT NULL, </a:t>
            </a:r>
            <a:br>
              <a:rPr sz="2000"/>
            </a:br>
            <a:r>
              <a:rPr lang="en-GB" sz="20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Verdana"/>
              </a:rPr>
              <a:t>		writer_gender </a:t>
            </a:r>
            <a:r>
              <a:rPr lang="en-GB" sz="2400" b="0" u="none" strike="noStrike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FillTx/>
                <a:latin typeface="Consolas"/>
                <a:ea typeface="Verdana"/>
              </a:rPr>
              <a:t>varchar(1), </a:t>
            </a:r>
            <a:br>
              <a:rPr sz="2000"/>
            </a:br>
            <a:r>
              <a:rPr lang="en-GB" sz="20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Verdana"/>
              </a:rPr>
              <a:t>		writer_birth_year </a:t>
            </a:r>
            <a:r>
              <a:rPr lang="en-GB" sz="2400" b="0" u="none" strike="noStrike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FillTx/>
                <a:latin typeface="Consolas"/>
                <a:ea typeface="Verdana"/>
              </a:rPr>
              <a:t>INTEGER</a:t>
            </a:r>
            <a:endParaRPr lang="en-GB" sz="2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0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Verdana"/>
              </a:rPr>
              <a:t>	</a:t>
            </a:r>
            <a:r>
              <a:rPr lang="en-GB" sz="2400" b="0" u="none" strike="noStrike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FillTx/>
                <a:latin typeface="Consolas"/>
                <a:ea typeface="Verdana"/>
              </a:rPr>
              <a:t>);</a:t>
            </a:r>
            <a:endParaRPr lang="en-GB" sz="2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489" name="Content Placeholder 5"/>
          <p:cNvGraphicFramePr/>
          <p:nvPr/>
        </p:nvGraphicFramePr>
        <p:xfrm>
          <a:off x="60120" y="2097000"/>
          <a:ext cx="12071880" cy="1994760"/>
        </p:xfrm>
        <a:graphic>
          <a:graphicData uri="http://schemas.openxmlformats.org/drawingml/2006/table">
            <a:tbl>
              <a:tblPr/>
              <a:tblGrid>
                <a:gridCol w="2053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8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3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77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389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15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1" u="none" strike="noStrike">
                          <a:solidFill>
                            <a:srgbClr val="5DFF31"/>
                          </a:solidFill>
                          <a:effectLst/>
                          <a:uFillTx/>
                          <a:latin typeface="Consolas"/>
                          <a:ea typeface="DejaVu Sans"/>
                        </a:rPr>
                        <a:t>writer_id</a:t>
                      </a:r>
                      <a:endParaRPr lang="en-GB" sz="18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1" u="none" strike="noStrike">
                          <a:solidFill>
                            <a:srgbClr val="5DFF31"/>
                          </a:solidFill>
                          <a:effectLst/>
                          <a:uFillTx/>
                          <a:latin typeface="Consolas"/>
                          <a:ea typeface="DejaVu Sans"/>
                        </a:rPr>
                        <a:t>writer_fname</a:t>
                      </a:r>
                      <a:endParaRPr lang="en-GB" sz="18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800" b="1" u="none" strike="noStrike">
                          <a:solidFill>
                            <a:srgbClr val="5DFF31"/>
                          </a:solidFill>
                          <a:effectLst/>
                          <a:uFillTx/>
                          <a:latin typeface="Consolas"/>
                          <a:ea typeface="DejaVu Sans"/>
                        </a:rPr>
                        <a:t>writer_lname</a:t>
                      </a:r>
                      <a:endParaRPr lang="en-GB" sz="18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1" u="none" strike="noStrike">
                          <a:solidFill>
                            <a:srgbClr val="5DFF31"/>
                          </a:solidFill>
                          <a:effectLst/>
                          <a:uFillTx/>
                          <a:latin typeface="Consolas"/>
                          <a:ea typeface="DejaVu Sans"/>
                        </a:rPr>
                        <a:t>writer_gender</a:t>
                      </a:r>
                      <a:endParaRPr lang="en-GB" sz="18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1" u="none" strike="noStrike">
                          <a:solidFill>
                            <a:srgbClr val="5DFF31"/>
                          </a:solidFill>
                          <a:effectLst/>
                          <a:uFillTx/>
                          <a:latin typeface="Consolas"/>
                          <a:ea typeface="DejaVu Sans"/>
                        </a:rPr>
                        <a:t>writer_birth_year</a:t>
                      </a:r>
                      <a:endParaRPr lang="en-GB" sz="18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0D0D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100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Agatha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Christie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F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1890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101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J.R.R.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Tolkien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M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8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1892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102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Charles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Dickens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M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8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1812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103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J.K.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Rowling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F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8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1965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90" name="Picture 12" descr="https://cdn2.iconfinder.com/data/icons/circle-icons-1/64/key-256.png"/>
          <p:cNvPicPr/>
          <p:nvPr/>
        </p:nvPicPr>
        <p:blipFill>
          <a:blip r:embed="rId2">
            <a:biLevel thresh="50000"/>
          </a:blip>
          <a:stretch/>
        </p:blipFill>
        <p:spPr>
          <a:xfrm rot="2462400">
            <a:off x="1591200" y="2246400"/>
            <a:ext cx="256320" cy="256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91" name="TextBox 10"/>
          <p:cNvSpPr/>
          <p:nvPr/>
        </p:nvSpPr>
        <p:spPr>
          <a:xfrm>
            <a:off x="3682440" y="1321200"/>
            <a:ext cx="17816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1800" b="0" u="none" strike="noStrike">
                <a:solidFill>
                  <a:srgbClr val="FFFF00"/>
                </a:solidFill>
                <a:effectLst/>
                <a:uFillTx/>
                <a:latin typeface="Calibri"/>
                <a:ea typeface="DejaVu Sans"/>
              </a:rPr>
              <a:t>Cannot be empty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cxnSp>
        <p:nvCxnSpPr>
          <p:cNvPr id="492" name="Straight Arrow Connector 3"/>
          <p:cNvCxnSpPr>
            <a:stCxn id="491" idx="2"/>
          </p:cNvCxnSpPr>
          <p:nvPr/>
        </p:nvCxnSpPr>
        <p:spPr>
          <a:xfrm>
            <a:off x="4573440" y="1685160"/>
            <a:ext cx="906840" cy="355680"/>
          </a:xfrm>
          <a:prstGeom prst="straightConnector1">
            <a:avLst/>
          </a:prstGeom>
          <a:ln w="0">
            <a:solidFill>
              <a:srgbClr val="FFC000"/>
            </a:solidFill>
            <a:tailEnd type="triangle" w="med" len="med"/>
          </a:ln>
        </p:spPr>
      </p:cxnSp>
      <p:cxnSp>
        <p:nvCxnSpPr>
          <p:cNvPr id="493" name="Straight Arrow Connector 4"/>
          <p:cNvCxnSpPr>
            <a:stCxn id="491" idx="2"/>
          </p:cNvCxnSpPr>
          <p:nvPr/>
        </p:nvCxnSpPr>
        <p:spPr>
          <a:xfrm flipH="1">
            <a:off x="3795840" y="1685160"/>
            <a:ext cx="777960" cy="308880"/>
          </a:xfrm>
          <a:prstGeom prst="straightConnector1">
            <a:avLst/>
          </a:prstGeom>
          <a:ln w="0">
            <a:solidFill>
              <a:srgbClr val="FFC000"/>
            </a:solidFill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1000"/>
                                        <p:tgtEl>
                                          <p:spTgt spid="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1000" fill="hold"/>
                                        <p:tgtEl>
                                          <p:spTgt spid="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0" dur="1000"/>
                                        <p:tgtEl>
                                          <p:spTgt spid="4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1" dur="1000" fill="hold"/>
                                        <p:tgtEl>
                                          <p:spTgt spid="4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1000" fill="hold"/>
                                        <p:tgtEl>
                                          <p:spTgt spid="4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Rectangle 4"/>
          <p:cNvSpPr/>
          <p:nvPr/>
        </p:nvSpPr>
        <p:spPr>
          <a:xfrm>
            <a:off x="3960" y="0"/>
            <a:ext cx="12185640" cy="161640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Data organisation</a:t>
            </a: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/>
          </p:nvPr>
        </p:nvSpPr>
        <p:spPr>
          <a:xfrm>
            <a:off x="85500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Structured data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Clearly defined data types</a:t>
            </a:r>
            <a:endParaRPr lang="en-GB" sz="2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A data model (called schema) defines the data	</a:t>
            </a:r>
            <a:endParaRPr lang="en-GB" sz="2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Data type (e.g. integer), data format (e.g. +44 (079) 444 4444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Data model defines rules and constraints!</a:t>
            </a:r>
            <a:endParaRPr lang="en-GB" sz="2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E.g. salary should be &gt;0, first name cannot be empty etc.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Unstructured data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Internal structure is not pre defined</a:t>
            </a:r>
            <a:endParaRPr lang="en-GB" sz="2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There is no data model</a:t>
            </a:r>
            <a:endParaRPr lang="en-GB" sz="2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1000"/>
                                        <p:tgtEl>
                                          <p:spTgt spid="3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3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3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" dur="1000"/>
                                        <p:tgtEl>
                                          <p:spTgt spid="3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" dur="1000" fill="hold"/>
                                        <p:tgtEl>
                                          <p:spTgt spid="3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1000" fill="hold"/>
                                        <p:tgtEl>
                                          <p:spTgt spid="3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6" dur="1000"/>
                                        <p:tgtEl>
                                          <p:spTgt spid="3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7" dur="1000" fill="hold"/>
                                        <p:tgtEl>
                                          <p:spTgt spid="3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1000" fill="hold"/>
                                        <p:tgtEl>
                                          <p:spTgt spid="3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3" dur="1000"/>
                                        <p:tgtEl>
                                          <p:spTgt spid="3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4" dur="1000" fill="hold"/>
                                        <p:tgtEl>
                                          <p:spTgt spid="3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" dur="1000" fill="hold"/>
                                        <p:tgtEl>
                                          <p:spTgt spid="3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8" dur="1000"/>
                                        <p:tgtEl>
                                          <p:spTgt spid="3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9" dur="1000" fill="hold"/>
                                        <p:tgtEl>
                                          <p:spTgt spid="3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1000" fill="hold"/>
                                        <p:tgtEl>
                                          <p:spTgt spid="3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5" dur="1000"/>
                                        <p:tgtEl>
                                          <p:spTgt spid="3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6" dur="1000" fill="hold"/>
                                        <p:tgtEl>
                                          <p:spTgt spid="3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" dur="1000" fill="hold"/>
                                        <p:tgtEl>
                                          <p:spTgt spid="3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2" dur="1000"/>
                                        <p:tgtEl>
                                          <p:spTgt spid="3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3" dur="1000" fill="hold"/>
                                        <p:tgtEl>
                                          <p:spTgt spid="3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" dur="1000" fill="hold"/>
                                        <p:tgtEl>
                                          <p:spTgt spid="3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9" dur="1000"/>
                                        <p:tgtEl>
                                          <p:spTgt spid="37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0" dur="1000" fill="hold"/>
                                        <p:tgtEl>
                                          <p:spTgt spid="37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1" dur="1000" fill="hold"/>
                                        <p:tgtEl>
                                          <p:spTgt spid="37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Insert data by the row</a:t>
            </a: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9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96" name="Rectangle 27"/>
          <p:cNvSpPr/>
          <p:nvPr/>
        </p:nvSpPr>
        <p:spPr>
          <a:xfrm>
            <a:off x="0" y="1781640"/>
            <a:ext cx="12189600" cy="5077440"/>
          </a:xfrm>
          <a:prstGeom prst="rect">
            <a:avLst/>
          </a:prstGeom>
          <a:solidFill>
            <a:srgbClr val="002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97" name="Rectangle 28"/>
          <p:cNvSpPr/>
          <p:nvPr/>
        </p:nvSpPr>
        <p:spPr>
          <a:xfrm>
            <a:off x="546120" y="2278800"/>
            <a:ext cx="11435040" cy="405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2000" b="0" u="none" strike="noStrike">
                <a:solidFill>
                  <a:srgbClr val="FFC000"/>
                </a:solidFill>
                <a:effectLst/>
                <a:uFillTx/>
                <a:latin typeface="Consolas"/>
                <a:ea typeface="DejaVu Sans"/>
              </a:rPr>
              <a:t>INSERT INTO </a:t>
            </a:r>
            <a:r>
              <a:rPr lang="en-GB" sz="2000" b="0" u="none" strike="noStrike">
                <a:solidFill>
                  <a:srgbClr val="FFFFFF"/>
                </a:solidFill>
                <a:effectLst/>
                <a:uFillTx/>
                <a:latin typeface="Consolas"/>
                <a:ea typeface="DejaVu Sans"/>
              </a:rPr>
              <a:t>WRITERS (WRITER_ID, WRITER_FNAME, WRITER_LNAME, WRITER_GENDER, WRITER_BIRTH_YEAR) 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000" b="0" u="none" strike="noStrike">
                <a:solidFill>
                  <a:srgbClr val="000000"/>
                </a:solidFill>
                <a:effectLst/>
                <a:uFillTx/>
                <a:latin typeface="Consolas"/>
                <a:ea typeface="DejaVu Sans"/>
              </a:rPr>
              <a:t>	</a:t>
            </a:r>
            <a:r>
              <a:rPr lang="en-GB" sz="20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VALUES</a:t>
            </a:r>
            <a:r>
              <a:rPr lang="en-GB" sz="2000" b="0" u="none" strike="noStrike">
                <a:solidFill>
                  <a:srgbClr val="000000"/>
                </a:solidFill>
                <a:effectLst/>
                <a:uFillTx/>
                <a:latin typeface="Consolas"/>
                <a:ea typeface="DejaVu Sans"/>
              </a:rPr>
              <a:t> </a:t>
            </a:r>
            <a:r>
              <a:rPr lang="en-GB" sz="2000" b="0" u="none" strike="noStrike">
                <a:solidFill>
                  <a:srgbClr val="FFFFFF"/>
                </a:solidFill>
                <a:effectLst/>
                <a:uFillTx/>
                <a:latin typeface="Consolas"/>
                <a:ea typeface="DejaVu Sans"/>
              </a:rPr>
              <a:t>(100, 'AGATHA','CHRISTIE','F',1890)</a:t>
            </a:r>
            <a:r>
              <a:rPr lang="en-GB" sz="20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;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000" b="0" u="none" strike="noStrike">
                <a:solidFill>
                  <a:srgbClr val="FFC000"/>
                </a:solidFill>
                <a:effectLst/>
                <a:uFillTx/>
                <a:latin typeface="Consolas"/>
                <a:ea typeface="DejaVu Sans"/>
              </a:rPr>
              <a:t>INSERT INTO </a:t>
            </a:r>
            <a:r>
              <a:rPr lang="en-GB" sz="2000" b="0" u="none" strike="noStrike">
                <a:solidFill>
                  <a:srgbClr val="FFFFFF"/>
                </a:solidFill>
                <a:effectLst/>
                <a:uFillTx/>
                <a:latin typeface="Consolas"/>
                <a:ea typeface="DejaVu Sans"/>
              </a:rPr>
              <a:t>WRITERS (WRITER_ID, WRITER_FNAME, WRITER_LNAME, WRITER_GENDER, WRITER_BIRTH_YEAR) 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000" b="0" u="none" strike="noStrike">
                <a:solidFill>
                  <a:srgbClr val="000000"/>
                </a:solidFill>
                <a:effectLst/>
                <a:uFillTx/>
                <a:latin typeface="Consolas"/>
                <a:ea typeface="DejaVu Sans"/>
              </a:rPr>
              <a:t>	</a:t>
            </a:r>
            <a:r>
              <a:rPr lang="en-GB" sz="20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VALUES</a:t>
            </a:r>
            <a:r>
              <a:rPr lang="en-GB" sz="2000" b="0" u="none" strike="noStrike">
                <a:solidFill>
                  <a:srgbClr val="000000"/>
                </a:solidFill>
                <a:effectLst/>
                <a:uFillTx/>
                <a:latin typeface="Consolas"/>
                <a:ea typeface="DejaVu Sans"/>
              </a:rPr>
              <a:t>  </a:t>
            </a:r>
            <a:r>
              <a:rPr lang="en-GB" sz="2000" b="0" u="none" strike="noStrike">
                <a:solidFill>
                  <a:srgbClr val="FFFFFF"/>
                </a:solidFill>
                <a:effectLst/>
                <a:uFillTx/>
                <a:latin typeface="Consolas"/>
                <a:ea typeface="DejaVu Sans"/>
              </a:rPr>
              <a:t>(101, 'J.R.R.','TOLKIEN','M',1892)</a:t>
            </a:r>
            <a:r>
              <a:rPr lang="en-GB" sz="20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;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000" b="0" u="none" strike="noStrike">
                <a:solidFill>
                  <a:srgbClr val="FFC000"/>
                </a:solidFill>
                <a:effectLst/>
                <a:uFillTx/>
                <a:latin typeface="Consolas"/>
                <a:ea typeface="DejaVu Sans"/>
              </a:rPr>
              <a:t>INSERT INTO </a:t>
            </a:r>
            <a:r>
              <a:rPr lang="en-GB" sz="2000" b="0" u="none" strike="noStrike">
                <a:solidFill>
                  <a:srgbClr val="FFFFFF"/>
                </a:solidFill>
                <a:effectLst/>
                <a:uFillTx/>
                <a:latin typeface="Consolas"/>
                <a:ea typeface="DejaVu Sans"/>
              </a:rPr>
              <a:t>WRITERS (WRITER_ID, WRITER_FNAME, WRITER_LNAME, WRITER_GENDER, WRITER_BIRTH_YEAR) 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000" b="0" u="none" strike="noStrike">
                <a:solidFill>
                  <a:srgbClr val="000000"/>
                </a:solidFill>
                <a:effectLst/>
                <a:uFillTx/>
                <a:latin typeface="Consolas"/>
                <a:ea typeface="DejaVu Sans"/>
              </a:rPr>
              <a:t>	</a:t>
            </a:r>
            <a:r>
              <a:rPr lang="en-GB" sz="20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VALUES</a:t>
            </a:r>
            <a:r>
              <a:rPr lang="en-GB" sz="2000" b="0" u="none" strike="noStrike">
                <a:solidFill>
                  <a:srgbClr val="000000"/>
                </a:solidFill>
                <a:effectLst/>
                <a:uFillTx/>
                <a:latin typeface="Consolas"/>
                <a:ea typeface="DejaVu Sans"/>
              </a:rPr>
              <a:t>  </a:t>
            </a:r>
            <a:r>
              <a:rPr lang="en-GB" sz="2000" b="0" u="none" strike="noStrike">
                <a:solidFill>
                  <a:srgbClr val="FFFFFF"/>
                </a:solidFill>
                <a:effectLst/>
                <a:uFillTx/>
                <a:latin typeface="Consolas"/>
                <a:ea typeface="DejaVu Sans"/>
              </a:rPr>
              <a:t>(105, 'Rowland','Atkinson', NULL, NULL)</a:t>
            </a:r>
            <a:r>
              <a:rPr lang="en-GB" sz="20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;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4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4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4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1000"/>
                                        <p:tgtEl>
                                          <p:spTgt spid="4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" dur="1000" fill="hold"/>
                                        <p:tgtEl>
                                          <p:spTgt spid="4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1000" fill="hold"/>
                                        <p:tgtEl>
                                          <p:spTgt spid="4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1000"/>
                                        <p:tgtEl>
                                          <p:spTgt spid="4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" dur="1000" fill="hold"/>
                                        <p:tgtEl>
                                          <p:spTgt spid="4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1000" fill="hold"/>
                                        <p:tgtEl>
                                          <p:spTgt spid="4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4" dur="1000"/>
                                        <p:tgtEl>
                                          <p:spTgt spid="4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5" dur="1000" fill="hold"/>
                                        <p:tgtEl>
                                          <p:spTgt spid="4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1000" fill="hold"/>
                                        <p:tgtEl>
                                          <p:spTgt spid="4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Insert several rows</a:t>
            </a: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9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00" name="Rectangle 29"/>
          <p:cNvSpPr/>
          <p:nvPr/>
        </p:nvSpPr>
        <p:spPr>
          <a:xfrm>
            <a:off x="0" y="1781640"/>
            <a:ext cx="12189600" cy="5077440"/>
          </a:xfrm>
          <a:prstGeom prst="rect">
            <a:avLst/>
          </a:prstGeom>
          <a:solidFill>
            <a:srgbClr val="002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01" name="Rectangle 30"/>
          <p:cNvSpPr/>
          <p:nvPr/>
        </p:nvSpPr>
        <p:spPr>
          <a:xfrm>
            <a:off x="554760" y="2278800"/>
            <a:ext cx="11435040" cy="258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2400" b="0" u="none" strike="noStrike">
                <a:solidFill>
                  <a:srgbClr val="FFC000"/>
                </a:solidFill>
                <a:effectLst/>
                <a:uFillTx/>
                <a:latin typeface="Consolas"/>
                <a:ea typeface="DejaVu Sans"/>
              </a:rPr>
              <a:t>INSERT INTO </a:t>
            </a:r>
            <a:r>
              <a:rPr lang="en-GB" sz="2400" b="0" u="none" strike="noStrike">
                <a:solidFill>
                  <a:srgbClr val="FFFFFF"/>
                </a:solidFill>
                <a:effectLst/>
                <a:uFillTx/>
                <a:latin typeface="Consolas"/>
                <a:ea typeface="DejaVu Sans"/>
              </a:rPr>
              <a:t>writers (writer_id, writer_fname, writer_lname, writer_gender, writer_birth_year) </a:t>
            </a:r>
            <a:endParaRPr lang="en-GB" sz="2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400" b="0" u="none" strike="noStrike">
                <a:solidFill>
                  <a:srgbClr val="000000"/>
                </a:solidFill>
                <a:effectLst/>
                <a:uFillTx/>
                <a:latin typeface="Consolas"/>
                <a:ea typeface="DejaVu Sans"/>
              </a:rPr>
              <a:t>	</a:t>
            </a:r>
            <a:r>
              <a:rPr lang="en-GB" sz="24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VALUES </a:t>
            </a:r>
            <a:r>
              <a:rPr lang="en-GB" sz="2400" b="0" u="none" strike="noStrike">
                <a:solidFill>
                  <a:srgbClr val="FFFFFF"/>
                </a:solidFill>
                <a:effectLst/>
                <a:uFillTx/>
                <a:latin typeface="Consolas"/>
                <a:ea typeface="DejaVu Sans"/>
              </a:rPr>
              <a:t>(100, 'Agatha','Christie','F',1890)</a:t>
            </a:r>
            <a:r>
              <a:rPr lang="en-GB" sz="24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,</a:t>
            </a:r>
            <a:endParaRPr lang="en-GB" sz="2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4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	       </a:t>
            </a:r>
            <a:r>
              <a:rPr lang="en-GB" sz="2400" b="0" u="none" strike="noStrike">
                <a:solidFill>
                  <a:srgbClr val="FFFFFF"/>
                </a:solidFill>
                <a:effectLst/>
                <a:uFillTx/>
                <a:latin typeface="Consolas"/>
                <a:ea typeface="DejaVu Sans"/>
              </a:rPr>
              <a:t>(101, 'J.R.R.','Tolkien','M',1892)</a:t>
            </a:r>
            <a:r>
              <a:rPr lang="en-GB" sz="24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,</a:t>
            </a:r>
            <a:endParaRPr lang="en-GB" sz="2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4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             </a:t>
            </a:r>
            <a:r>
              <a:rPr lang="fr-FR" sz="2400" b="0" u="none" strike="noStrike">
                <a:solidFill>
                  <a:srgbClr val="FFFFFF"/>
                </a:solidFill>
                <a:effectLst/>
                <a:uFillTx/>
                <a:latin typeface="Consolas"/>
                <a:ea typeface="DejaVu Sans"/>
              </a:rPr>
              <a:t>(102, 'Charles','Dickens','M',1812),</a:t>
            </a:r>
            <a:endParaRPr lang="en-GB" sz="2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4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             </a:t>
            </a:r>
            <a:r>
              <a:rPr lang="fr-FR" sz="2400" b="0" u="none" strike="noStrike">
                <a:solidFill>
                  <a:srgbClr val="FFFFFF"/>
                </a:solidFill>
                <a:effectLst/>
                <a:uFillTx/>
                <a:latin typeface="Consolas"/>
                <a:ea typeface="DejaVu Sans"/>
              </a:rPr>
              <a:t>(103,'J.K.', 'Rowling','F',1965)</a:t>
            </a:r>
            <a:r>
              <a:rPr lang="fr-FR" sz="24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;</a:t>
            </a:r>
            <a:endParaRPr lang="en-GB" sz="2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02" name="Picture 13"/>
          <p:cNvPicPr/>
          <p:nvPr/>
        </p:nvPicPr>
        <p:blipFill>
          <a:blip r:embed="rId2"/>
          <a:stretch/>
        </p:blipFill>
        <p:spPr>
          <a:xfrm>
            <a:off x="699480" y="4781160"/>
            <a:ext cx="4649400" cy="6080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A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Quiz</a:t>
            </a: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0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lnSpcReduction="9999"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Let us assume that we have a </a:t>
            </a:r>
            <a:r>
              <a:rPr lang="en-GB" sz="2800" b="1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customers</a:t>
            </a:r>
            <a:r>
              <a:rPr lang="en-GB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 table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pos="0" algn="l"/>
              </a:tabLst>
            </a:pPr>
            <a:r>
              <a:rPr lang="en-GB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Identify the customers primary key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pos="0" algn="l"/>
              </a:tabLst>
            </a:pPr>
            <a:r>
              <a:rPr lang="en-GB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What is the data type of </a:t>
            </a:r>
            <a:r>
              <a:rPr lang="en-GB" sz="2800" b="1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CustomerName</a:t>
            </a:r>
            <a:r>
              <a:rPr lang="en-GB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?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pos="0" algn="l"/>
              </a:tabLst>
            </a:pPr>
            <a:r>
              <a:rPr lang="en-GB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What is the data type of </a:t>
            </a:r>
            <a:r>
              <a:rPr lang="en-GB" sz="2800" b="1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Address</a:t>
            </a:r>
            <a:r>
              <a:rPr lang="en-GB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?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05" name="Picture 14"/>
          <p:cNvPicPr/>
          <p:nvPr/>
        </p:nvPicPr>
        <p:blipFill>
          <a:blip r:embed="rId2"/>
          <a:stretch/>
        </p:blipFill>
        <p:spPr>
          <a:xfrm>
            <a:off x="875520" y="2461320"/>
            <a:ext cx="6057360" cy="20296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A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Quiz solution</a:t>
            </a: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0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812240" cy="434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92500" lnSpcReduction="9999"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Let us assume that we have a </a:t>
            </a:r>
            <a:r>
              <a:rPr lang="en-GB" sz="2800" b="1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customers</a:t>
            </a:r>
            <a:r>
              <a:rPr lang="en-GB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 table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pos="0" algn="l"/>
              </a:tabLst>
            </a:pPr>
            <a:r>
              <a:rPr lang="en-GB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Identify the customers primary key: </a:t>
            </a:r>
            <a:r>
              <a:rPr lang="en-GB" sz="2800" b="0" u="none" strike="noStrike">
                <a:solidFill>
                  <a:srgbClr val="FFC000"/>
                </a:solidFill>
                <a:effectLst/>
                <a:uFillTx/>
                <a:latin typeface="Verdana"/>
                <a:ea typeface="Verdana"/>
              </a:rPr>
              <a:t>CustomerID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pos="0" algn="l"/>
              </a:tabLst>
            </a:pPr>
            <a:r>
              <a:rPr lang="en-GB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What is the data type of </a:t>
            </a:r>
            <a:r>
              <a:rPr lang="en-GB" sz="2800" b="1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CustomerName</a:t>
            </a:r>
            <a:r>
              <a:rPr lang="en-GB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?   </a:t>
            </a:r>
            <a:r>
              <a:rPr lang="en-GB" sz="2800" b="0" u="none" strike="noStrike">
                <a:solidFill>
                  <a:srgbClr val="FFC000"/>
                </a:solidFill>
                <a:effectLst/>
                <a:uFillTx/>
                <a:latin typeface="Verdana"/>
                <a:ea typeface="Verdana"/>
              </a:rPr>
              <a:t>VARCHAR(25)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pos="0" algn="l"/>
              </a:tabLst>
            </a:pPr>
            <a:r>
              <a:rPr lang="en-GB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What is the data type of </a:t>
            </a:r>
            <a:r>
              <a:rPr lang="en-GB" sz="2800" b="1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Address</a:t>
            </a:r>
            <a:r>
              <a:rPr lang="en-GB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?   </a:t>
            </a:r>
            <a:r>
              <a:rPr lang="en-GB" sz="2800" b="0" u="none" strike="noStrike">
                <a:solidFill>
                  <a:srgbClr val="FFC000"/>
                </a:solidFill>
                <a:effectLst/>
                <a:uFillTx/>
                <a:latin typeface="Verdana"/>
                <a:ea typeface="Verdana"/>
              </a:rPr>
              <a:t>TEXT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08" name="Picture 15"/>
          <p:cNvPicPr/>
          <p:nvPr/>
        </p:nvPicPr>
        <p:blipFill>
          <a:blip r:embed="rId2"/>
          <a:stretch/>
        </p:blipFill>
        <p:spPr>
          <a:xfrm>
            <a:off x="915120" y="2531880"/>
            <a:ext cx="5611320" cy="18799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title"/>
          </p:nvPr>
        </p:nvSpPr>
        <p:spPr>
          <a:xfrm>
            <a:off x="238680" y="247680"/>
            <a:ext cx="1161792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6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Select data using WHERE clause to filter records</a:t>
            </a:r>
            <a:endParaRPr lang="en-GB" sz="3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11" name="Rectangle 31"/>
          <p:cNvSpPr/>
          <p:nvPr/>
        </p:nvSpPr>
        <p:spPr>
          <a:xfrm>
            <a:off x="0" y="1573200"/>
            <a:ext cx="12189600" cy="5282280"/>
          </a:xfrm>
          <a:prstGeom prst="rect">
            <a:avLst/>
          </a:prstGeom>
          <a:solidFill>
            <a:srgbClr val="002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12" name="Rectangle 32"/>
          <p:cNvSpPr/>
          <p:nvPr/>
        </p:nvSpPr>
        <p:spPr>
          <a:xfrm>
            <a:off x="238680" y="1548720"/>
            <a:ext cx="11435040" cy="1370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2800" b="0" u="none" strike="noStrike" dirty="0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SELECT </a:t>
            </a:r>
            <a:r>
              <a:rPr lang="en-GB" sz="2800" b="0" u="none" strike="noStrike" dirty="0" err="1">
                <a:solidFill>
                  <a:srgbClr val="FFFFFF"/>
                </a:solidFill>
                <a:effectLst/>
                <a:uFillTx/>
                <a:latin typeface="Consolas"/>
                <a:ea typeface="DejaVu Sans"/>
              </a:rPr>
              <a:t>writer_fname</a:t>
            </a:r>
            <a:r>
              <a:rPr lang="en-GB" sz="2800" b="0" u="none" strike="noStrike" dirty="0">
                <a:solidFill>
                  <a:srgbClr val="FFFFFF"/>
                </a:solidFill>
                <a:effectLst/>
                <a:uFillTx/>
                <a:latin typeface="Consolas"/>
                <a:ea typeface="DejaVu Sans"/>
              </a:rPr>
              <a:t>, </a:t>
            </a:r>
            <a:r>
              <a:rPr lang="en-GB" sz="2800" b="0" u="none" strike="noStrike" dirty="0" err="1">
                <a:solidFill>
                  <a:srgbClr val="FFFFFF"/>
                </a:solidFill>
                <a:effectLst/>
                <a:uFillTx/>
                <a:latin typeface="Consolas"/>
                <a:ea typeface="DejaVu Sans"/>
              </a:rPr>
              <a:t>writer_lname</a:t>
            </a:r>
            <a:r>
              <a:rPr lang="en-GB" sz="2800" b="0" u="none" strike="noStrike" dirty="0">
                <a:solidFill>
                  <a:srgbClr val="FFFFFF"/>
                </a:solidFill>
                <a:effectLst/>
                <a:uFillTx/>
                <a:latin typeface="Consolas"/>
                <a:ea typeface="DejaVu Sans"/>
              </a:rPr>
              <a:t> </a:t>
            </a:r>
            <a:endParaRPr lang="en-GB" sz="2800" b="0" u="none" strike="noStrike" dirty="0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800" b="0" u="none" strike="noStrike" dirty="0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FROM </a:t>
            </a:r>
            <a:r>
              <a:rPr lang="en-GB" sz="2800" b="0" u="none" strike="noStrike" dirty="0">
                <a:solidFill>
                  <a:srgbClr val="FFFFFF"/>
                </a:solidFill>
                <a:effectLst/>
                <a:uFillTx/>
                <a:latin typeface="Consolas"/>
                <a:ea typeface="DejaVu Sans"/>
              </a:rPr>
              <a:t>writers</a:t>
            </a:r>
            <a:r>
              <a:rPr lang="en-GB" sz="2800" b="0" u="none" strike="noStrike" dirty="0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 </a:t>
            </a:r>
            <a:endParaRPr lang="en-GB" sz="2800" b="0" u="none" strike="noStrike" dirty="0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800" b="0" u="none" strike="noStrike" dirty="0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WHERE </a:t>
            </a:r>
            <a:r>
              <a:rPr lang="en-GB" sz="2800" b="0" u="none" strike="noStrike" dirty="0" err="1">
                <a:solidFill>
                  <a:srgbClr val="FFFFFF"/>
                </a:solidFill>
                <a:effectLst/>
                <a:uFillTx/>
                <a:latin typeface="Consolas"/>
                <a:ea typeface="DejaVu Sans"/>
              </a:rPr>
              <a:t>writer_gender</a:t>
            </a:r>
            <a:r>
              <a:rPr lang="en-GB" sz="2800" b="0" u="none" strike="noStrike" dirty="0">
                <a:solidFill>
                  <a:srgbClr val="FFFFFF"/>
                </a:solidFill>
                <a:effectLst/>
                <a:uFillTx/>
                <a:latin typeface="Consolas"/>
                <a:ea typeface="DejaVu Sans"/>
              </a:rPr>
              <a:t> = 'F'</a:t>
            </a:r>
            <a:r>
              <a:rPr lang="en-GB" sz="2800" b="0" u="none" strike="noStrike" dirty="0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;</a:t>
            </a:r>
            <a:endParaRPr lang="en-GB" sz="2800" b="0" u="none" strike="noStrike" dirty="0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13" name="Picture 16"/>
          <p:cNvPicPr/>
          <p:nvPr/>
        </p:nvPicPr>
        <p:blipFill>
          <a:blip r:embed="rId2"/>
          <a:stretch/>
        </p:blipFill>
        <p:spPr>
          <a:xfrm>
            <a:off x="5279571" y="5159640"/>
            <a:ext cx="6742629" cy="1550400"/>
          </a:xfrm>
          <a:prstGeom prst="rect">
            <a:avLst/>
          </a:prstGeom>
          <a:noFill/>
          <a:ln w="0">
            <a:noFill/>
          </a:ln>
        </p:spPr>
      </p:pic>
      <p:graphicFrame>
        <p:nvGraphicFramePr>
          <p:cNvPr id="514" name="Content Placeholder 6"/>
          <p:cNvGraphicFramePr/>
          <p:nvPr>
            <p:extLst>
              <p:ext uri="{D42A27DB-BD31-4B8C-83A1-F6EECF244321}">
                <p14:modId xmlns:p14="http://schemas.microsoft.com/office/powerpoint/2010/main" val="482921466"/>
              </p:ext>
            </p:extLst>
          </p:nvPr>
        </p:nvGraphicFramePr>
        <p:xfrm>
          <a:off x="335780" y="3048703"/>
          <a:ext cx="6861240" cy="1767720"/>
        </p:xfrm>
        <a:graphic>
          <a:graphicData uri="http://schemas.openxmlformats.org/drawingml/2006/table">
            <a:tbl>
              <a:tblPr/>
              <a:tblGrid>
                <a:gridCol w="1235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1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3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14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66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effectLst/>
                          <a:uFillTx/>
                          <a:latin typeface="Consolas"/>
                          <a:ea typeface="DejaVu Sans"/>
                        </a:rPr>
                        <a:t>writer_id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effectLst/>
                          <a:uFillTx/>
                          <a:latin typeface="Consolas"/>
                          <a:ea typeface="DejaVu Sans"/>
                        </a:rPr>
                        <a:t>writer_fname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effectLst/>
                          <a:uFillTx/>
                          <a:latin typeface="Consolas"/>
                          <a:ea typeface="DejaVu Sans"/>
                        </a:rPr>
                        <a:t>writer_lname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effectLst/>
                          <a:uFillTx/>
                          <a:latin typeface="Consolas"/>
                          <a:ea typeface="DejaVu Sans"/>
                        </a:rPr>
                        <a:t>writer_gender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effectLst/>
                          <a:uFillTx/>
                          <a:latin typeface="Consolas"/>
                          <a:ea typeface="DejaVu Sans"/>
                        </a:rPr>
                        <a:t>writer_birth_year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100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Agatha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Christie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F </a:t>
                      </a: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uFillTx/>
                          <a:latin typeface="Calibri"/>
                          <a:ea typeface="DejaVu Sans"/>
                        </a:rPr>
                        <a:t>         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1890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101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J.R.R.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Tolkien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M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1892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102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Charles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Dickens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M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1812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103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J.K.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Rowling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F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u="none" strike="noStrike" dirty="0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1965</a:t>
                      </a:r>
                      <a:endParaRPr lang="en-GB" sz="1600" b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15" name="Rectangle: Rounded Corners 5"/>
          <p:cNvSpPr/>
          <p:nvPr/>
        </p:nvSpPr>
        <p:spPr>
          <a:xfrm>
            <a:off x="1601449" y="3522552"/>
            <a:ext cx="2545200" cy="228600"/>
          </a:xfrm>
          <a:prstGeom prst="roundRect">
            <a:avLst>
              <a:gd name="adj" fmla="val 16667"/>
            </a:avLst>
          </a:prstGeom>
          <a:solidFill>
            <a:srgbClr val="FFFF66">
              <a:alpha val="33000"/>
            </a:srgbClr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16" name="Rectangle: Rounded Corners 6"/>
          <p:cNvSpPr/>
          <p:nvPr/>
        </p:nvSpPr>
        <p:spPr>
          <a:xfrm>
            <a:off x="1606406" y="4556112"/>
            <a:ext cx="2409120" cy="228600"/>
          </a:xfrm>
          <a:prstGeom prst="roundRect">
            <a:avLst>
              <a:gd name="adj" fmla="val 16667"/>
            </a:avLst>
          </a:prstGeom>
          <a:solidFill>
            <a:srgbClr val="FFFF66">
              <a:alpha val="33000"/>
            </a:srgbClr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17" name="Rectangle: Rounded Corners 7"/>
          <p:cNvSpPr/>
          <p:nvPr/>
        </p:nvSpPr>
        <p:spPr>
          <a:xfrm>
            <a:off x="4247276" y="3533438"/>
            <a:ext cx="989280" cy="210960"/>
          </a:xfrm>
          <a:prstGeom prst="roundRect">
            <a:avLst>
              <a:gd name="adj" fmla="val 16667"/>
            </a:avLst>
          </a:prstGeom>
          <a:solidFill>
            <a:srgbClr val="FF6600">
              <a:alpha val="32000"/>
            </a:srgbClr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18" name="Rectangle: Rounded Corners 8"/>
          <p:cNvSpPr/>
          <p:nvPr/>
        </p:nvSpPr>
        <p:spPr>
          <a:xfrm>
            <a:off x="4236391" y="4556112"/>
            <a:ext cx="989280" cy="210960"/>
          </a:xfrm>
          <a:prstGeom prst="roundRect">
            <a:avLst>
              <a:gd name="adj" fmla="val 16667"/>
            </a:avLst>
          </a:prstGeom>
          <a:solidFill>
            <a:srgbClr val="FF6600">
              <a:alpha val="32000"/>
            </a:srgbClr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180000" y="157680"/>
            <a:ext cx="1200960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0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Select data using WHERE clause</a:t>
            </a:r>
            <a:br>
              <a:rPr sz="4000"/>
            </a:br>
            <a:r>
              <a:rPr lang="en-US" sz="40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to filter records cont.</a:t>
            </a:r>
            <a:endParaRPr lang="en-GB" sz="4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2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21" name="Rectangle 33"/>
          <p:cNvSpPr/>
          <p:nvPr/>
        </p:nvSpPr>
        <p:spPr>
          <a:xfrm>
            <a:off x="0" y="1483200"/>
            <a:ext cx="12189600" cy="5375520"/>
          </a:xfrm>
          <a:prstGeom prst="rect">
            <a:avLst/>
          </a:prstGeom>
          <a:solidFill>
            <a:srgbClr val="002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22" name="Rectangle 34"/>
          <p:cNvSpPr/>
          <p:nvPr/>
        </p:nvSpPr>
        <p:spPr>
          <a:xfrm>
            <a:off x="265680" y="1505880"/>
            <a:ext cx="11435040" cy="109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22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SELECT </a:t>
            </a:r>
            <a:r>
              <a:rPr lang="en-GB" sz="2200" b="0" u="none" strike="noStrike">
                <a:solidFill>
                  <a:srgbClr val="FFFFFF"/>
                </a:solidFill>
                <a:effectLst/>
                <a:uFillTx/>
                <a:latin typeface="Consolas"/>
                <a:ea typeface="DejaVu Sans"/>
              </a:rPr>
              <a:t>writer_fname, writer_lname </a:t>
            </a:r>
            <a:endParaRPr lang="en-GB" sz="2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2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FROM </a:t>
            </a:r>
            <a:r>
              <a:rPr lang="en-GB" sz="2200" b="0" u="none" strike="noStrike">
                <a:solidFill>
                  <a:srgbClr val="FFFFFF"/>
                </a:solidFill>
                <a:effectLst/>
                <a:uFillTx/>
                <a:latin typeface="Consolas"/>
                <a:ea typeface="DejaVu Sans"/>
              </a:rPr>
              <a:t>writers</a:t>
            </a:r>
            <a:r>
              <a:rPr lang="en-GB" sz="22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 </a:t>
            </a:r>
            <a:endParaRPr lang="en-GB" sz="2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2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WHERE </a:t>
            </a:r>
            <a:r>
              <a:rPr lang="en-GB" sz="2200" b="0" u="none" strike="noStrike">
                <a:solidFill>
                  <a:srgbClr val="FFFFFF"/>
                </a:solidFill>
                <a:effectLst/>
                <a:uFillTx/>
                <a:latin typeface="Consolas"/>
                <a:ea typeface="DejaVu Sans"/>
              </a:rPr>
              <a:t>writer_birth_year&lt;1900;</a:t>
            </a:r>
            <a:endParaRPr lang="en-GB" sz="2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23" name="Picture 17"/>
          <p:cNvPicPr/>
          <p:nvPr/>
        </p:nvPicPr>
        <p:blipFill>
          <a:blip r:embed="rId2"/>
          <a:stretch/>
        </p:blipFill>
        <p:spPr>
          <a:xfrm>
            <a:off x="2645814" y="4607640"/>
            <a:ext cx="9384480" cy="2089800"/>
          </a:xfrm>
          <a:prstGeom prst="rect">
            <a:avLst/>
          </a:prstGeom>
          <a:noFill/>
          <a:ln w="0">
            <a:noFill/>
          </a:ln>
        </p:spPr>
      </p:pic>
      <p:graphicFrame>
        <p:nvGraphicFramePr>
          <p:cNvPr id="524" name="Content Placeholder 7"/>
          <p:cNvGraphicFramePr/>
          <p:nvPr/>
        </p:nvGraphicFramePr>
        <p:xfrm>
          <a:off x="2665080" y="2642040"/>
          <a:ext cx="6861240" cy="1767720"/>
        </p:xfrm>
        <a:graphic>
          <a:graphicData uri="http://schemas.openxmlformats.org/drawingml/2006/table">
            <a:tbl>
              <a:tblPr/>
              <a:tblGrid>
                <a:gridCol w="1235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1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3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14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66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effectLst/>
                          <a:uFillTx/>
                          <a:latin typeface="Consolas"/>
                          <a:ea typeface="DejaVu Sans"/>
                        </a:rPr>
                        <a:t>writer_id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effectLst/>
                          <a:uFillTx/>
                          <a:latin typeface="Consolas"/>
                          <a:ea typeface="DejaVu Sans"/>
                        </a:rPr>
                        <a:t>writer_fname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effectLst/>
                          <a:uFillTx/>
                          <a:latin typeface="Consolas"/>
                          <a:ea typeface="DejaVu Sans"/>
                        </a:rPr>
                        <a:t>writer_lname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effectLst/>
                          <a:uFillTx/>
                          <a:latin typeface="Consolas"/>
                          <a:ea typeface="DejaVu Sans"/>
                        </a:rPr>
                        <a:t>writer_gender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effectLst/>
                          <a:uFillTx/>
                          <a:latin typeface="Consolas"/>
                          <a:ea typeface="DejaVu Sans"/>
                        </a:rPr>
                        <a:t>writer_birth_year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100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Agatha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Christie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F </a:t>
                      </a: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uFillTx/>
                          <a:latin typeface="Calibri"/>
                          <a:ea typeface="DejaVu Sans"/>
                        </a:rPr>
                        <a:t>         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1890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101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J.R.R.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Tolkien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M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1892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102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Charles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Dickens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M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1812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103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J.K.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Rowling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F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1965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25" name="Rectangle: Rounded Corners 1"/>
          <p:cNvSpPr/>
          <p:nvPr/>
        </p:nvSpPr>
        <p:spPr>
          <a:xfrm>
            <a:off x="3881520" y="3067200"/>
            <a:ext cx="2621520" cy="309600"/>
          </a:xfrm>
          <a:prstGeom prst="roundRect">
            <a:avLst>
              <a:gd name="adj" fmla="val 16667"/>
            </a:avLst>
          </a:prstGeom>
          <a:solidFill>
            <a:srgbClr val="FFFF66">
              <a:alpha val="33000"/>
            </a:srgbClr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26" name="Rectangle: Rounded Corners 2"/>
          <p:cNvSpPr/>
          <p:nvPr/>
        </p:nvSpPr>
        <p:spPr>
          <a:xfrm>
            <a:off x="3881520" y="3392280"/>
            <a:ext cx="2621520" cy="309600"/>
          </a:xfrm>
          <a:prstGeom prst="roundRect">
            <a:avLst>
              <a:gd name="adj" fmla="val 16667"/>
            </a:avLst>
          </a:prstGeom>
          <a:solidFill>
            <a:srgbClr val="FFFF66">
              <a:alpha val="33000"/>
            </a:srgbClr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27" name="Rectangle: Rounded Corners 3"/>
          <p:cNvSpPr/>
          <p:nvPr/>
        </p:nvSpPr>
        <p:spPr>
          <a:xfrm>
            <a:off x="3881520" y="3717720"/>
            <a:ext cx="2621520" cy="309600"/>
          </a:xfrm>
          <a:prstGeom prst="roundRect">
            <a:avLst>
              <a:gd name="adj" fmla="val 16667"/>
            </a:avLst>
          </a:prstGeom>
          <a:solidFill>
            <a:srgbClr val="FFFF66">
              <a:alpha val="33000"/>
            </a:srgbClr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28" name="Rectangle: Rounded Corners 4"/>
          <p:cNvSpPr/>
          <p:nvPr/>
        </p:nvSpPr>
        <p:spPr>
          <a:xfrm>
            <a:off x="7971480" y="3092040"/>
            <a:ext cx="989280" cy="910080"/>
          </a:xfrm>
          <a:prstGeom prst="roundRect">
            <a:avLst>
              <a:gd name="adj" fmla="val 16667"/>
            </a:avLst>
          </a:prstGeom>
          <a:solidFill>
            <a:srgbClr val="FF6600">
              <a:alpha val="32000"/>
            </a:srgbClr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title"/>
          </p:nvPr>
        </p:nvSpPr>
        <p:spPr>
          <a:xfrm>
            <a:off x="838080" y="18432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Select data using where and logical condition</a:t>
            </a: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31" name="Rectangle 35"/>
          <p:cNvSpPr/>
          <p:nvPr/>
        </p:nvSpPr>
        <p:spPr>
          <a:xfrm>
            <a:off x="0" y="1552680"/>
            <a:ext cx="12189600" cy="5306400"/>
          </a:xfrm>
          <a:prstGeom prst="rect">
            <a:avLst/>
          </a:prstGeom>
          <a:solidFill>
            <a:srgbClr val="002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32" name="Rectangle 36"/>
          <p:cNvSpPr/>
          <p:nvPr/>
        </p:nvSpPr>
        <p:spPr>
          <a:xfrm>
            <a:off x="151200" y="1627200"/>
            <a:ext cx="11435040" cy="2040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SELECT </a:t>
            </a:r>
            <a:r>
              <a:rPr lang="en-GB" sz="3200" b="0" u="none" strike="noStrike">
                <a:solidFill>
                  <a:srgbClr val="FFFFFF"/>
                </a:solidFill>
                <a:effectLst/>
                <a:uFillTx/>
                <a:latin typeface="Consolas"/>
                <a:ea typeface="DejaVu Sans"/>
              </a:rPr>
              <a:t>writer_fname, writer_lname, writer_birth_year </a:t>
            </a: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32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FROM </a:t>
            </a:r>
            <a:r>
              <a:rPr lang="en-GB" sz="3200" b="0" u="none" strike="noStrike">
                <a:solidFill>
                  <a:srgbClr val="FFFFFF"/>
                </a:solidFill>
                <a:effectLst/>
                <a:uFillTx/>
                <a:latin typeface="Consolas"/>
                <a:ea typeface="DejaVu Sans"/>
              </a:rPr>
              <a:t>writers</a:t>
            </a:r>
            <a:r>
              <a:rPr lang="en-GB" sz="32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 WHERE </a:t>
            </a:r>
            <a:r>
              <a:rPr lang="en-GB" sz="3200" b="0" u="none" strike="noStrike">
                <a:solidFill>
                  <a:srgbClr val="FFFFFF"/>
                </a:solidFill>
                <a:effectLst/>
                <a:uFillTx/>
                <a:latin typeface="Consolas"/>
                <a:ea typeface="DejaVu Sans"/>
              </a:rPr>
              <a:t>writer_birth_year&gt;1900 </a:t>
            </a:r>
            <a:r>
              <a:rPr lang="en-GB" sz="32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AND</a:t>
            </a:r>
            <a:r>
              <a:rPr lang="en-GB" sz="3200" b="0" u="none" strike="noStrike">
                <a:solidFill>
                  <a:srgbClr val="FFFFFF"/>
                </a:solidFill>
                <a:effectLst/>
                <a:uFillTx/>
                <a:latin typeface="Consolas"/>
                <a:ea typeface="DejaVu Sans"/>
              </a:rPr>
              <a:t> writer_gender='F'</a:t>
            </a:r>
            <a:r>
              <a:rPr lang="en-GB" sz="32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;</a:t>
            </a: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533" name="Content Placeholder 8"/>
          <p:cNvGraphicFramePr/>
          <p:nvPr/>
        </p:nvGraphicFramePr>
        <p:xfrm>
          <a:off x="4794480" y="3276000"/>
          <a:ext cx="6861240" cy="1767720"/>
        </p:xfrm>
        <a:graphic>
          <a:graphicData uri="http://schemas.openxmlformats.org/drawingml/2006/table">
            <a:tbl>
              <a:tblPr/>
              <a:tblGrid>
                <a:gridCol w="1235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1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3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14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66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effectLst/>
                          <a:uFillTx/>
                          <a:latin typeface="Consolas"/>
                          <a:ea typeface="DejaVu Sans"/>
                        </a:rPr>
                        <a:t>writer_id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effectLst/>
                          <a:uFillTx/>
                          <a:latin typeface="Consolas"/>
                          <a:ea typeface="DejaVu Sans"/>
                        </a:rPr>
                        <a:t>writer_fname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effectLst/>
                          <a:uFillTx/>
                          <a:latin typeface="Consolas"/>
                          <a:ea typeface="DejaVu Sans"/>
                        </a:rPr>
                        <a:t>writer_lname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effectLst/>
                          <a:uFillTx/>
                          <a:latin typeface="Consolas"/>
                          <a:ea typeface="DejaVu Sans"/>
                        </a:rPr>
                        <a:t>writer_gender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effectLst/>
                          <a:uFillTx/>
                          <a:latin typeface="Consolas"/>
                          <a:ea typeface="DejaVu Sans"/>
                        </a:rPr>
                        <a:t>writer_birth_year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100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Agatha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Christie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F </a:t>
                      </a: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uFillTx/>
                          <a:latin typeface="Calibri"/>
                          <a:ea typeface="DejaVu Sans"/>
                        </a:rPr>
                        <a:t>         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1890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101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J.R.R.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Tolkien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M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1892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102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Charles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Dickens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M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1812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103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J.K.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Rowling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F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1965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34" name="Picture 18"/>
          <p:cNvPicPr/>
          <p:nvPr/>
        </p:nvPicPr>
        <p:blipFill>
          <a:blip r:embed="rId2"/>
          <a:stretch/>
        </p:blipFill>
        <p:spPr>
          <a:xfrm>
            <a:off x="790560" y="5211720"/>
            <a:ext cx="10341720" cy="1550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35" name="Rectangle: Rounded Corners 11"/>
          <p:cNvSpPr/>
          <p:nvPr/>
        </p:nvSpPr>
        <p:spPr>
          <a:xfrm>
            <a:off x="10141597" y="4769022"/>
            <a:ext cx="989280" cy="261360"/>
          </a:xfrm>
          <a:prstGeom prst="roundRect">
            <a:avLst>
              <a:gd name="adj" fmla="val 16667"/>
            </a:avLst>
          </a:prstGeom>
          <a:solidFill>
            <a:srgbClr val="FFFF66">
              <a:alpha val="33000"/>
            </a:srgbClr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36" name="Rectangle: Rounded Corners 12"/>
          <p:cNvSpPr/>
          <p:nvPr/>
        </p:nvSpPr>
        <p:spPr>
          <a:xfrm>
            <a:off x="6085117" y="4769022"/>
            <a:ext cx="2416680" cy="281160"/>
          </a:xfrm>
          <a:prstGeom prst="roundRect">
            <a:avLst>
              <a:gd name="adj" fmla="val 16667"/>
            </a:avLst>
          </a:prstGeom>
          <a:solidFill>
            <a:srgbClr val="FFFF66">
              <a:alpha val="33000"/>
            </a:srgbClr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37" name="Rectangle: Rounded Corners 13"/>
          <p:cNvSpPr/>
          <p:nvPr/>
        </p:nvSpPr>
        <p:spPr>
          <a:xfrm>
            <a:off x="8695477" y="4769022"/>
            <a:ext cx="989280" cy="261360"/>
          </a:xfrm>
          <a:prstGeom prst="roundRect">
            <a:avLst>
              <a:gd name="adj" fmla="val 16667"/>
            </a:avLst>
          </a:prstGeom>
          <a:solidFill>
            <a:srgbClr val="FF6600">
              <a:alpha val="32000"/>
            </a:srgbClr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A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u="none" strike="noStrike" dirty="0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Quiz: the "Customers" table</a:t>
            </a:r>
            <a:endParaRPr lang="en-GB" sz="4400" b="0" u="none" strike="noStrike" dirty="0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Calibri Light"/>
              <a:buAutoNum type="arabicPeriod"/>
            </a:pPr>
            <a:r>
              <a:rPr lang="en-GB" sz="2800" b="0" u="none" strike="noStrike" dirty="0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Select "</a:t>
            </a:r>
            <a:r>
              <a:rPr lang="en-GB" sz="2800" b="0" u="none" strike="noStrike" dirty="0" err="1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CustomerName</a:t>
            </a:r>
            <a:r>
              <a:rPr lang="en-GB" sz="2800" b="0" u="none" strike="noStrike" dirty="0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" and "City“ </a:t>
            </a:r>
            <a:endParaRPr lang="en-GB" sz="2800" dirty="0">
              <a:solidFill>
                <a:srgbClr val="FFFFFF"/>
              </a:solidFill>
              <a:latin typeface="Verdana"/>
              <a:ea typeface="Verdana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Calibri Light"/>
              <a:buAutoNum type="arabicPeriod"/>
            </a:pPr>
            <a:endParaRPr lang="en-GB" sz="2800" b="0" u="none" strike="noStrike" dirty="0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Calibri Light"/>
              <a:buAutoNum type="arabicPeriod"/>
            </a:pPr>
            <a:r>
              <a:rPr lang="en-GB" sz="2800" b="0" u="none" strike="noStrike" dirty="0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Select data on from customers </a:t>
            </a:r>
            <a:r>
              <a:rPr lang="en-GB" sz="2800" b="0" i="1" u="none" strike="noStrike" dirty="0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living in Berlin</a:t>
            </a:r>
            <a:endParaRPr lang="en-GB" sz="2800" b="0" i="1" u="none" strike="noStrike" dirty="0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40" name="Picture 19"/>
          <p:cNvPicPr/>
          <p:nvPr/>
        </p:nvPicPr>
        <p:blipFill>
          <a:blip r:embed="rId2"/>
          <a:stretch/>
        </p:blipFill>
        <p:spPr>
          <a:xfrm>
            <a:off x="939960" y="3843360"/>
            <a:ext cx="6376320" cy="27266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A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Quiz solution</a:t>
            </a: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4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Calibri Light"/>
              <a:buAutoNum type="arabicPeriod"/>
            </a:pPr>
            <a:r>
              <a:rPr lang="en-GB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Select the "CustomerName" and "City" columns from the "Customers" table.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Calibri Light"/>
              <a:buAutoNum type="arabicPeriod"/>
            </a:pPr>
            <a:r>
              <a:rPr lang="en-GB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Select all the data from customer name, address and city for customers living in Berlin.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43" name="Picture 20"/>
          <p:cNvPicPr/>
          <p:nvPr/>
        </p:nvPicPr>
        <p:blipFill>
          <a:blip r:embed="rId2"/>
          <a:stretch/>
        </p:blipFill>
        <p:spPr>
          <a:xfrm>
            <a:off x="687960" y="3913920"/>
            <a:ext cx="4619160" cy="1974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44" name="TextBox 11"/>
          <p:cNvSpPr/>
          <p:nvPr/>
        </p:nvSpPr>
        <p:spPr>
          <a:xfrm>
            <a:off x="5570280" y="3913920"/>
            <a:ext cx="6619320" cy="92187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2900" indent="-342900" defTabSz="914400">
              <a:lnSpc>
                <a:spcPct val="100000"/>
              </a:lnSpc>
              <a:buAutoNum type="arabicPeriod"/>
            </a:pPr>
            <a:r>
              <a:rPr lang="en-GB" sz="1800" b="1" u="none" strike="noStrike" dirty="0">
                <a:solidFill>
                  <a:srgbClr val="FFC000"/>
                </a:solidFill>
                <a:effectLst/>
                <a:uFillTx/>
                <a:latin typeface="Consolas"/>
                <a:ea typeface="DejaVu Sans"/>
              </a:rPr>
              <a:t>SELECT </a:t>
            </a:r>
            <a:r>
              <a:rPr lang="en-GB" sz="1800" b="1" u="none" strike="noStrike" dirty="0" err="1">
                <a:solidFill>
                  <a:srgbClr val="FFC000"/>
                </a:solidFill>
                <a:effectLst/>
                <a:uFillTx/>
                <a:latin typeface="Consolas"/>
                <a:ea typeface="DejaVu Sans"/>
              </a:rPr>
              <a:t>CustomerName</a:t>
            </a:r>
            <a:r>
              <a:rPr lang="en-GB" sz="1800" b="1" u="none" strike="noStrike" dirty="0">
                <a:solidFill>
                  <a:srgbClr val="FFC000"/>
                </a:solidFill>
                <a:effectLst/>
                <a:uFillTx/>
                <a:latin typeface="Consolas"/>
                <a:ea typeface="DejaVu Sans"/>
              </a:rPr>
              <a:t>, City </a:t>
            </a:r>
          </a:p>
          <a:p>
            <a:pPr defTabSz="914400">
              <a:lnSpc>
                <a:spcPct val="100000"/>
              </a:lnSpc>
            </a:pPr>
            <a:r>
              <a:rPr lang="en-GB" b="1" dirty="0">
                <a:solidFill>
                  <a:srgbClr val="FFC000"/>
                </a:solidFill>
                <a:latin typeface="Consolas"/>
                <a:ea typeface="DejaVu Sans"/>
              </a:rPr>
              <a:t>   </a:t>
            </a:r>
            <a:r>
              <a:rPr lang="en-GB" sz="1800" b="1" u="none" strike="noStrike" dirty="0">
                <a:solidFill>
                  <a:srgbClr val="FFC000"/>
                </a:solidFill>
                <a:effectLst/>
                <a:uFillTx/>
                <a:latin typeface="Consolas"/>
                <a:ea typeface="DejaVu Sans"/>
              </a:rPr>
              <a:t>FROM customers;</a:t>
            </a:r>
            <a:br>
              <a:rPr sz="1800" dirty="0"/>
            </a:br>
            <a:endParaRPr lang="en-GB" sz="1800" b="0" u="none" strike="noStrike" dirty="0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45" name="TextBox 12"/>
          <p:cNvSpPr/>
          <p:nvPr/>
        </p:nvSpPr>
        <p:spPr>
          <a:xfrm>
            <a:off x="5570280" y="4804920"/>
            <a:ext cx="6685560" cy="11988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1800" b="1" u="none" strike="noStrike" dirty="0">
                <a:solidFill>
                  <a:srgbClr val="FFC000"/>
                </a:solidFill>
                <a:effectLst/>
                <a:uFillTx/>
                <a:latin typeface="Consolas"/>
                <a:ea typeface="DejaVu Sans"/>
              </a:rPr>
              <a:t>2. SELECT </a:t>
            </a:r>
            <a:r>
              <a:rPr lang="en-GB" sz="1800" b="1" u="none" strike="noStrike" dirty="0" err="1">
                <a:solidFill>
                  <a:srgbClr val="FFC000"/>
                </a:solidFill>
                <a:effectLst/>
                <a:uFillTx/>
                <a:latin typeface="Consolas"/>
                <a:ea typeface="DejaVu Sans"/>
              </a:rPr>
              <a:t>CustomerName</a:t>
            </a:r>
            <a:r>
              <a:rPr lang="en-GB" sz="1800" b="1" u="none" strike="noStrike" dirty="0">
                <a:solidFill>
                  <a:srgbClr val="FFC000"/>
                </a:solidFill>
                <a:effectLst/>
                <a:uFillTx/>
                <a:latin typeface="Consolas"/>
                <a:ea typeface="DejaVu Sans"/>
              </a:rPr>
              <a:t>, Address </a:t>
            </a:r>
          </a:p>
          <a:p>
            <a:pPr defTabSz="914400">
              <a:lnSpc>
                <a:spcPct val="100000"/>
              </a:lnSpc>
            </a:pPr>
            <a:r>
              <a:rPr lang="en-GB" sz="1800" b="1" u="none" strike="noStrike" dirty="0">
                <a:solidFill>
                  <a:srgbClr val="FFC000"/>
                </a:solidFill>
                <a:effectLst/>
                <a:uFillTx/>
                <a:latin typeface="Consolas"/>
                <a:ea typeface="DejaVu Sans"/>
              </a:rPr>
              <a:t>   FROM customers</a:t>
            </a:r>
            <a:endParaRPr lang="en-GB" sz="1800" b="0" u="none" strike="noStrike" dirty="0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1800" b="1" u="none" strike="noStrike" dirty="0">
                <a:solidFill>
                  <a:srgbClr val="FFC000"/>
                </a:solidFill>
                <a:effectLst/>
                <a:uFillTx/>
                <a:latin typeface="Consolas"/>
                <a:ea typeface="DejaVu Sans"/>
              </a:rPr>
              <a:t>   WHERE City=‘Berlin’;</a:t>
            </a:r>
            <a:br>
              <a:rPr sz="1800" dirty="0"/>
            </a:br>
            <a:endParaRPr lang="en-GB" sz="1800" b="0" u="none" strike="noStrike" dirty="0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Count data using count function</a:t>
            </a: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4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48" name="Rectangle 37"/>
          <p:cNvSpPr/>
          <p:nvPr/>
        </p:nvSpPr>
        <p:spPr>
          <a:xfrm>
            <a:off x="0" y="1781640"/>
            <a:ext cx="12189600" cy="5077440"/>
          </a:xfrm>
          <a:prstGeom prst="rect">
            <a:avLst/>
          </a:prstGeom>
          <a:solidFill>
            <a:srgbClr val="002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49" name="Rectangle 38"/>
          <p:cNvSpPr/>
          <p:nvPr/>
        </p:nvSpPr>
        <p:spPr>
          <a:xfrm>
            <a:off x="160920" y="1809720"/>
            <a:ext cx="11435040" cy="1277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26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SELECT COUNT(</a:t>
            </a:r>
            <a:r>
              <a:rPr lang="en-GB" sz="2600" b="0" u="none" strike="noStrike">
                <a:solidFill>
                  <a:srgbClr val="FFFFFF"/>
                </a:solidFill>
                <a:effectLst/>
                <a:uFillTx/>
                <a:latin typeface="Consolas"/>
                <a:ea typeface="DejaVu Sans"/>
              </a:rPr>
              <a:t>writer_gender</a:t>
            </a:r>
            <a:r>
              <a:rPr lang="en-GB" sz="26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) </a:t>
            </a:r>
            <a:endParaRPr lang="en-GB" sz="2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6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FROM </a:t>
            </a:r>
            <a:r>
              <a:rPr lang="en-GB" sz="2600" b="0" u="none" strike="noStrike">
                <a:solidFill>
                  <a:srgbClr val="FFFFFF"/>
                </a:solidFill>
                <a:effectLst/>
                <a:uFillTx/>
                <a:latin typeface="Consolas"/>
                <a:ea typeface="DejaVu Sans"/>
              </a:rPr>
              <a:t>writers</a:t>
            </a:r>
            <a:r>
              <a:rPr lang="en-GB" sz="26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 </a:t>
            </a:r>
            <a:endParaRPr lang="en-GB" sz="2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6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WHERE </a:t>
            </a:r>
            <a:r>
              <a:rPr lang="en-GB" sz="2600" b="0" u="none" strike="noStrike">
                <a:solidFill>
                  <a:srgbClr val="FFFFFF"/>
                </a:solidFill>
                <a:effectLst/>
                <a:uFillTx/>
                <a:latin typeface="Consolas"/>
                <a:ea typeface="DejaVu Sans"/>
              </a:rPr>
              <a:t>writer_birth_year&gt;1900</a:t>
            </a:r>
            <a:r>
              <a:rPr lang="en-GB" sz="26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;</a:t>
            </a:r>
            <a:endParaRPr lang="en-GB" sz="2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50" name="Picture 21"/>
          <p:cNvPicPr/>
          <p:nvPr/>
        </p:nvPicPr>
        <p:blipFill>
          <a:blip r:embed="rId2"/>
          <a:stretch/>
        </p:blipFill>
        <p:spPr>
          <a:xfrm>
            <a:off x="4379078" y="5153760"/>
            <a:ext cx="7682760" cy="1528200"/>
          </a:xfrm>
          <a:prstGeom prst="rect">
            <a:avLst/>
          </a:prstGeom>
          <a:noFill/>
          <a:ln w="0">
            <a:noFill/>
          </a:ln>
        </p:spPr>
      </p:pic>
      <p:graphicFrame>
        <p:nvGraphicFramePr>
          <p:cNvPr id="551" name="Content Placeholder 9"/>
          <p:cNvGraphicFramePr/>
          <p:nvPr/>
        </p:nvGraphicFramePr>
        <p:xfrm>
          <a:off x="2592000" y="3203280"/>
          <a:ext cx="6861240" cy="1767720"/>
        </p:xfrm>
        <a:graphic>
          <a:graphicData uri="http://schemas.openxmlformats.org/drawingml/2006/table">
            <a:tbl>
              <a:tblPr/>
              <a:tblGrid>
                <a:gridCol w="1235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1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3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14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66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effectLst/>
                          <a:uFillTx/>
                          <a:latin typeface="Consolas"/>
                          <a:ea typeface="DejaVu Sans"/>
                        </a:rPr>
                        <a:t>writer_id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effectLst/>
                          <a:uFillTx/>
                          <a:latin typeface="Consolas"/>
                          <a:ea typeface="DejaVu Sans"/>
                        </a:rPr>
                        <a:t>writer_fname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effectLst/>
                          <a:uFillTx/>
                          <a:latin typeface="Consolas"/>
                          <a:ea typeface="DejaVu Sans"/>
                        </a:rPr>
                        <a:t>writer_lname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effectLst/>
                          <a:uFillTx/>
                          <a:latin typeface="Consolas"/>
                          <a:ea typeface="DejaVu Sans"/>
                        </a:rPr>
                        <a:t>writer_gender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effectLst/>
                          <a:uFillTx/>
                          <a:latin typeface="Consolas"/>
                          <a:ea typeface="DejaVu Sans"/>
                        </a:rPr>
                        <a:t>writer_birth_year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100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Agatha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Christie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F </a:t>
                      </a: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uFillTx/>
                          <a:latin typeface="Calibri"/>
                          <a:ea typeface="DejaVu Sans"/>
                        </a:rPr>
                        <a:t>         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1890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101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J.R.R.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Tolkien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M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1892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102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Charles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Dickens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M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1812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103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J.K.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Rowling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F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1965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52" name="Rectangle: Rounded Corners 9"/>
          <p:cNvSpPr/>
          <p:nvPr/>
        </p:nvSpPr>
        <p:spPr>
          <a:xfrm>
            <a:off x="7922160" y="4667400"/>
            <a:ext cx="1046520" cy="292680"/>
          </a:xfrm>
          <a:prstGeom prst="roundRect">
            <a:avLst>
              <a:gd name="adj" fmla="val 16667"/>
            </a:avLst>
          </a:prstGeom>
          <a:solidFill>
            <a:srgbClr val="FF6600">
              <a:alpha val="32000"/>
            </a:srgbClr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Rectangle 4"/>
          <p:cNvSpPr/>
          <p:nvPr/>
        </p:nvSpPr>
        <p:spPr>
          <a:xfrm>
            <a:off x="3960" y="0"/>
            <a:ext cx="12185640" cy="161640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Structured vs Unstructured data</a:t>
            </a: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91200" cy="434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0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Structured data resides in relational databases: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16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a database structured to recognise relations between stored items of data</a:t>
            </a:r>
            <a:endParaRPr lang="en-GB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0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Unstructured data is everything else!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16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Text files, emails, websites, media, social media etc.</a:t>
            </a:r>
            <a:endParaRPr lang="en-GB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78" name="Picture 2" descr="Structured vs. Unstructured Data iceberg diagram"/>
          <p:cNvPicPr/>
          <p:nvPr/>
        </p:nvPicPr>
        <p:blipFill>
          <a:blip r:embed="rId2"/>
          <a:stretch/>
        </p:blipFill>
        <p:spPr>
          <a:xfrm>
            <a:off x="4610520" y="1887480"/>
            <a:ext cx="6740640" cy="44985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1000"/>
                                        <p:tgtEl>
                                          <p:spTgt spid="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" dur="1000" fill="hold"/>
                                        <p:tgtEl>
                                          <p:spTgt spid="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1000" fill="hold"/>
                                        <p:tgtEl>
                                          <p:spTgt spid="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1000"/>
                                        <p:tgtEl>
                                          <p:spTgt spid="3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" dur="1000" fill="hold"/>
                                        <p:tgtEl>
                                          <p:spTgt spid="3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1000" fill="hold"/>
                                        <p:tgtEl>
                                          <p:spTgt spid="3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6" dur="1000"/>
                                        <p:tgtEl>
                                          <p:spTgt spid="3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7" dur="1000" fill="hold"/>
                                        <p:tgtEl>
                                          <p:spTgt spid="3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1000" fill="hold"/>
                                        <p:tgtEl>
                                          <p:spTgt spid="3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3" dur="1000"/>
                                        <p:tgtEl>
                                          <p:spTgt spid="3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4" dur="1000" fill="hold"/>
                                        <p:tgtEl>
                                          <p:spTgt spid="3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" dur="1000" fill="hold"/>
                                        <p:tgtEl>
                                          <p:spTgt spid="3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laceHolder 1"/>
          <p:cNvSpPr>
            <a:spLocks noGrp="1"/>
          </p:cNvSpPr>
          <p:nvPr>
            <p:ph type="title"/>
          </p:nvPr>
        </p:nvSpPr>
        <p:spPr>
          <a:xfrm>
            <a:off x="838080" y="-8388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More on Select data</a:t>
            </a: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5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55" name="Rectangle 39"/>
          <p:cNvSpPr/>
          <p:nvPr/>
        </p:nvSpPr>
        <p:spPr>
          <a:xfrm>
            <a:off x="0" y="1056240"/>
            <a:ext cx="12189600" cy="5887440"/>
          </a:xfrm>
          <a:prstGeom prst="rect">
            <a:avLst/>
          </a:prstGeom>
          <a:solidFill>
            <a:srgbClr val="002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56" name="Rectangle 40"/>
          <p:cNvSpPr/>
          <p:nvPr/>
        </p:nvSpPr>
        <p:spPr>
          <a:xfrm>
            <a:off x="453600" y="2170800"/>
            <a:ext cx="11435040" cy="1553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SELECT writer_gender, COUNT(</a:t>
            </a:r>
            <a:r>
              <a:rPr lang="en-GB" sz="3200" b="0" u="none" strike="noStrike">
                <a:solidFill>
                  <a:srgbClr val="FFFFFF"/>
                </a:solidFill>
                <a:effectLst/>
                <a:uFillTx/>
                <a:latin typeface="Consolas"/>
                <a:ea typeface="DejaVu Sans"/>
              </a:rPr>
              <a:t>writer_gender</a:t>
            </a:r>
            <a:r>
              <a:rPr lang="en-GB" sz="32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) </a:t>
            </a: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32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FROM </a:t>
            </a:r>
            <a:r>
              <a:rPr lang="en-GB" sz="3200" b="0" u="none" strike="noStrike">
                <a:solidFill>
                  <a:srgbClr val="FFFFFF"/>
                </a:solidFill>
                <a:effectLst/>
                <a:uFillTx/>
                <a:latin typeface="Consolas"/>
                <a:ea typeface="DejaVu Sans"/>
              </a:rPr>
              <a:t>writers</a:t>
            </a:r>
            <a:r>
              <a:rPr lang="en-GB" sz="32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 </a:t>
            </a: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32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GROUP BY </a:t>
            </a:r>
            <a:r>
              <a:rPr lang="en-GB" sz="3200" b="0" u="none" strike="noStrike">
                <a:solidFill>
                  <a:srgbClr val="FFFFFF"/>
                </a:solidFill>
                <a:effectLst/>
                <a:uFillTx/>
                <a:latin typeface="Consolas"/>
                <a:ea typeface="DejaVu Sans"/>
              </a:rPr>
              <a:t>writer_gender</a:t>
            </a:r>
            <a:r>
              <a:rPr lang="en-GB" sz="32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;</a:t>
            </a: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57" name="Rectangle 41"/>
          <p:cNvSpPr/>
          <p:nvPr/>
        </p:nvSpPr>
        <p:spPr>
          <a:xfrm>
            <a:off x="673200" y="1078200"/>
            <a:ext cx="8747640" cy="1614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 defTabSz="9144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GB" sz="20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DejaVu Sans"/>
              </a:rPr>
              <a:t>The “GROUP BY” statement, groups rows that have the same values into summary rows: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0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DejaVu Sans"/>
              </a:rPr>
              <a:t>	“count the number of genders".</a:t>
            </a: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br>
              <a:rPr sz="2000"/>
            </a:br>
            <a:endParaRPr lang="en-GB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558" name="Content Placeholder 10"/>
          <p:cNvGraphicFramePr/>
          <p:nvPr/>
        </p:nvGraphicFramePr>
        <p:xfrm>
          <a:off x="5549400" y="2897640"/>
          <a:ext cx="6582600" cy="1767840"/>
        </p:xfrm>
        <a:graphic>
          <a:graphicData uri="http://schemas.openxmlformats.org/drawingml/2006/table">
            <a:tbl>
              <a:tblPr/>
              <a:tblGrid>
                <a:gridCol w="1185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4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4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84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66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effectLst/>
                          <a:uFillTx/>
                          <a:latin typeface="Consolas"/>
                          <a:ea typeface="DejaVu Sans"/>
                        </a:rPr>
                        <a:t>writer_id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effectLst/>
                          <a:uFillTx/>
                          <a:latin typeface="Consolas"/>
                          <a:ea typeface="DejaVu Sans"/>
                        </a:rPr>
                        <a:t>writer_fname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effectLst/>
                          <a:uFillTx/>
                          <a:latin typeface="Consolas"/>
                          <a:ea typeface="DejaVu Sans"/>
                        </a:rPr>
                        <a:t>writer_lname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effectLst/>
                          <a:uFillTx/>
                          <a:latin typeface="Consolas"/>
                          <a:ea typeface="DejaVu Sans"/>
                        </a:rPr>
                        <a:t>writer_gender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effectLst/>
                          <a:uFillTx/>
                          <a:latin typeface="Consolas"/>
                          <a:ea typeface="DejaVu Sans"/>
                        </a:rPr>
                        <a:t>writer_birth_year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100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Agatha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Christie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F </a:t>
                      </a: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uFillTx/>
                          <a:latin typeface="Calibri"/>
                          <a:ea typeface="DejaVu Sans"/>
                        </a:rPr>
                        <a:t>         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1890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101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J.R.R.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Tolkien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M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1892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102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Charles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Dickens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M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1812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103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J.K.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Rowling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F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1965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59" name="Picture 22"/>
          <p:cNvPicPr/>
          <p:nvPr/>
        </p:nvPicPr>
        <p:blipFill>
          <a:blip r:embed="rId2"/>
          <a:stretch/>
        </p:blipFill>
        <p:spPr>
          <a:xfrm>
            <a:off x="2003400" y="5238000"/>
            <a:ext cx="7408080" cy="1531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0" name="Rectangle: Rounded Corners 10"/>
          <p:cNvSpPr/>
          <p:nvPr/>
        </p:nvSpPr>
        <p:spPr>
          <a:xfrm>
            <a:off x="6783326" y="4370826"/>
            <a:ext cx="1245240" cy="262080"/>
          </a:xfrm>
          <a:prstGeom prst="roundRect">
            <a:avLst>
              <a:gd name="adj" fmla="val 16667"/>
            </a:avLst>
          </a:prstGeom>
          <a:solidFill>
            <a:srgbClr val="FFFF66">
              <a:alpha val="33000"/>
            </a:srgbClr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61" name="Rectangle: Rounded Corners 14"/>
          <p:cNvSpPr/>
          <p:nvPr/>
        </p:nvSpPr>
        <p:spPr>
          <a:xfrm>
            <a:off x="6783326" y="3382266"/>
            <a:ext cx="1245240" cy="262080"/>
          </a:xfrm>
          <a:prstGeom prst="roundRect">
            <a:avLst>
              <a:gd name="adj" fmla="val 16667"/>
            </a:avLst>
          </a:prstGeom>
          <a:solidFill>
            <a:srgbClr val="FFFF66">
              <a:alpha val="33000"/>
            </a:srgbClr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62" name="Rectangle: Rounded Corners 19"/>
          <p:cNvSpPr/>
          <p:nvPr/>
        </p:nvSpPr>
        <p:spPr>
          <a:xfrm>
            <a:off x="6783326" y="3739026"/>
            <a:ext cx="1245240" cy="262080"/>
          </a:xfrm>
          <a:prstGeom prst="roundRect">
            <a:avLst>
              <a:gd name="adj" fmla="val 16667"/>
            </a:avLst>
          </a:prstGeom>
          <a:solidFill>
            <a:srgbClr val="FFFF66">
              <a:alpha val="33000"/>
            </a:srgbClr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63" name="Rectangle: Rounded Corners 20"/>
          <p:cNvSpPr/>
          <p:nvPr/>
        </p:nvSpPr>
        <p:spPr>
          <a:xfrm>
            <a:off x="6783326" y="4072386"/>
            <a:ext cx="1245240" cy="262080"/>
          </a:xfrm>
          <a:prstGeom prst="roundRect">
            <a:avLst>
              <a:gd name="adj" fmla="val 16667"/>
            </a:avLst>
          </a:prstGeom>
          <a:solidFill>
            <a:srgbClr val="FFFF66">
              <a:alpha val="33000"/>
            </a:srgbClr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Delete data by filtering records</a:t>
            </a: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6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66" name="Rectangle 42"/>
          <p:cNvSpPr/>
          <p:nvPr/>
        </p:nvSpPr>
        <p:spPr>
          <a:xfrm>
            <a:off x="0" y="1781640"/>
            <a:ext cx="12189600" cy="5077440"/>
          </a:xfrm>
          <a:prstGeom prst="rect">
            <a:avLst/>
          </a:prstGeom>
          <a:solidFill>
            <a:srgbClr val="002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67" name="Rectangle 43"/>
          <p:cNvSpPr/>
          <p:nvPr/>
        </p:nvSpPr>
        <p:spPr>
          <a:xfrm>
            <a:off x="310680" y="1730520"/>
            <a:ext cx="11435040" cy="881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26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DELETE FROM </a:t>
            </a:r>
            <a:r>
              <a:rPr lang="en-GB" sz="2600" b="0" u="none" strike="noStrike">
                <a:solidFill>
                  <a:srgbClr val="FFFFFF"/>
                </a:solidFill>
                <a:effectLst/>
                <a:uFillTx/>
                <a:latin typeface="Consolas"/>
                <a:ea typeface="DejaVu Sans"/>
              </a:rPr>
              <a:t>writers</a:t>
            </a:r>
            <a:r>
              <a:rPr lang="en-GB" sz="26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 </a:t>
            </a:r>
            <a:endParaRPr lang="en-GB" sz="2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6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WHERE </a:t>
            </a:r>
            <a:r>
              <a:rPr lang="en-GB" sz="2600" b="0" u="none" strike="noStrike">
                <a:solidFill>
                  <a:srgbClr val="FFFFFF"/>
                </a:solidFill>
                <a:effectLst/>
                <a:uFillTx/>
                <a:latin typeface="Consolas"/>
                <a:ea typeface="DejaVu Sans"/>
              </a:rPr>
              <a:t>writer_birth_year=1965</a:t>
            </a:r>
            <a:r>
              <a:rPr lang="en-GB" sz="26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;</a:t>
            </a:r>
            <a:endParaRPr lang="en-GB" sz="2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68" name="Rectangle 44"/>
          <p:cNvSpPr/>
          <p:nvPr/>
        </p:nvSpPr>
        <p:spPr>
          <a:xfrm>
            <a:off x="838080" y="4609800"/>
            <a:ext cx="60933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Calibri"/>
                <a:ea typeface="DejaVu Sans"/>
              </a:rPr>
              <a:t>SQL&gt; SELECT * FROM writers;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69" name="Picture 23"/>
          <p:cNvPicPr/>
          <p:nvPr/>
        </p:nvPicPr>
        <p:blipFill>
          <a:blip r:embed="rId2"/>
          <a:stretch/>
        </p:blipFill>
        <p:spPr>
          <a:xfrm>
            <a:off x="4605977" y="5001120"/>
            <a:ext cx="7236360" cy="1769040"/>
          </a:xfrm>
          <a:prstGeom prst="rect">
            <a:avLst/>
          </a:prstGeom>
          <a:noFill/>
          <a:ln w="0">
            <a:noFill/>
          </a:ln>
        </p:spPr>
      </p:pic>
      <p:graphicFrame>
        <p:nvGraphicFramePr>
          <p:cNvPr id="570" name="Content Placeholder 11"/>
          <p:cNvGraphicFramePr/>
          <p:nvPr/>
        </p:nvGraphicFramePr>
        <p:xfrm>
          <a:off x="2865240" y="2766240"/>
          <a:ext cx="6861240" cy="1767720"/>
        </p:xfrm>
        <a:graphic>
          <a:graphicData uri="http://schemas.openxmlformats.org/drawingml/2006/table">
            <a:tbl>
              <a:tblPr/>
              <a:tblGrid>
                <a:gridCol w="1235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1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3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14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66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effectLst/>
                          <a:uFillTx/>
                          <a:latin typeface="Consolas"/>
                          <a:ea typeface="DejaVu Sans"/>
                        </a:rPr>
                        <a:t>writer_id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effectLst/>
                          <a:uFillTx/>
                          <a:latin typeface="Consolas"/>
                          <a:ea typeface="DejaVu Sans"/>
                        </a:rPr>
                        <a:t>writer_fname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effectLst/>
                          <a:uFillTx/>
                          <a:latin typeface="Consolas"/>
                          <a:ea typeface="DejaVu Sans"/>
                        </a:rPr>
                        <a:t>writer_lname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effectLst/>
                          <a:uFillTx/>
                          <a:latin typeface="Consolas"/>
                          <a:ea typeface="DejaVu Sans"/>
                        </a:rPr>
                        <a:t>writer_gender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effectLst/>
                          <a:uFillTx/>
                          <a:latin typeface="Consolas"/>
                          <a:ea typeface="DejaVu Sans"/>
                        </a:rPr>
                        <a:t>writer_birth_year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100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Agatha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Christie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F </a:t>
                      </a: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uFillTx/>
                          <a:latin typeface="Calibri"/>
                          <a:ea typeface="DejaVu Sans"/>
                        </a:rPr>
                        <a:t>         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1890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101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J.R.R.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Tolkien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M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1892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102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Charles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Dickens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M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1812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103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J.K.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Rowling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F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1965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71" name="Rectangle: Rounded Corners 15"/>
          <p:cNvSpPr/>
          <p:nvPr/>
        </p:nvSpPr>
        <p:spPr>
          <a:xfrm>
            <a:off x="2865240" y="4215240"/>
            <a:ext cx="6859080" cy="304920"/>
          </a:xfrm>
          <a:prstGeom prst="roundRect">
            <a:avLst>
              <a:gd name="adj" fmla="val 16667"/>
            </a:avLst>
          </a:prstGeom>
          <a:solidFill>
            <a:srgbClr val="FF0000">
              <a:alpha val="47000"/>
            </a:srgbClr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PlaceHolder 1"/>
          <p:cNvSpPr>
            <a:spLocks noGrp="1"/>
          </p:cNvSpPr>
          <p:nvPr>
            <p:ph type="title"/>
          </p:nvPr>
        </p:nvSpPr>
        <p:spPr>
          <a:xfrm>
            <a:off x="612000" y="365040"/>
            <a:ext cx="1151892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6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ALTER TABLE: Change the structure (schema)</a:t>
            </a:r>
            <a:endParaRPr lang="en-GB" sz="3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7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74" name="Rectangle 45"/>
          <p:cNvSpPr/>
          <p:nvPr/>
        </p:nvSpPr>
        <p:spPr>
          <a:xfrm>
            <a:off x="0" y="1781640"/>
            <a:ext cx="12189600" cy="5077440"/>
          </a:xfrm>
          <a:prstGeom prst="rect">
            <a:avLst/>
          </a:prstGeom>
          <a:solidFill>
            <a:srgbClr val="002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75" name="Rectangle 46"/>
          <p:cNvSpPr/>
          <p:nvPr/>
        </p:nvSpPr>
        <p:spPr>
          <a:xfrm>
            <a:off x="180000" y="2322360"/>
            <a:ext cx="1143504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ALTER TABLE </a:t>
            </a:r>
            <a:r>
              <a:rPr lang="en-GB" sz="3200" b="0" u="none" strike="noStrike">
                <a:solidFill>
                  <a:srgbClr val="FFFFFF"/>
                </a:solidFill>
                <a:effectLst/>
                <a:uFillTx/>
                <a:latin typeface="Consolas"/>
                <a:ea typeface="DejaVu Sans"/>
              </a:rPr>
              <a:t>writers</a:t>
            </a:r>
            <a:r>
              <a:rPr lang="en-GB" sz="32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 ADD </a:t>
            </a:r>
            <a:r>
              <a:rPr lang="en-GB" sz="3200" b="0" u="none" strike="noStrike">
                <a:solidFill>
                  <a:srgbClr val="FFFFFF"/>
                </a:solidFill>
                <a:effectLst/>
                <a:uFillTx/>
                <a:latin typeface="Consolas"/>
                <a:ea typeface="DejaVu Sans"/>
              </a:rPr>
              <a:t>number_of_books </a:t>
            </a:r>
            <a:r>
              <a:rPr lang="en-GB" sz="32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INTEGER;</a:t>
            </a:r>
            <a:endParaRPr lang="en-GB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76" name="Rectangle 47"/>
          <p:cNvSpPr/>
          <p:nvPr/>
        </p:nvSpPr>
        <p:spPr>
          <a:xfrm>
            <a:off x="2341440" y="3591720"/>
            <a:ext cx="609336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Calibri"/>
                <a:ea typeface="DejaVu Sans"/>
              </a:rPr>
              <a:t>SQL&gt; DESCRIBE writers;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Calibri"/>
                <a:ea typeface="DejaVu Sans"/>
              </a:rPr>
              <a:t> 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77" name="Picture 24"/>
          <p:cNvPicPr/>
          <p:nvPr/>
        </p:nvPicPr>
        <p:blipFill>
          <a:blip r:embed="rId2"/>
          <a:stretch/>
        </p:blipFill>
        <p:spPr>
          <a:xfrm>
            <a:off x="2479680" y="4073400"/>
            <a:ext cx="5817240" cy="24166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Let’s add new values (update…)</a:t>
            </a: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7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80" name="Rectangle 48"/>
          <p:cNvSpPr/>
          <p:nvPr/>
        </p:nvSpPr>
        <p:spPr>
          <a:xfrm>
            <a:off x="0" y="1781640"/>
            <a:ext cx="12189600" cy="5077440"/>
          </a:xfrm>
          <a:prstGeom prst="rect">
            <a:avLst/>
          </a:prstGeom>
          <a:solidFill>
            <a:srgbClr val="002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81" name="Rectangle 49"/>
          <p:cNvSpPr/>
          <p:nvPr/>
        </p:nvSpPr>
        <p:spPr>
          <a:xfrm>
            <a:off x="524520" y="1905480"/>
            <a:ext cx="11435040" cy="4934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26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UPDATE </a:t>
            </a:r>
            <a:r>
              <a:rPr lang="en-GB" sz="2600" b="0" u="none" strike="noStrike">
                <a:solidFill>
                  <a:srgbClr val="FFFFFF"/>
                </a:solidFill>
                <a:effectLst/>
                <a:uFillTx/>
                <a:latin typeface="Consolas"/>
                <a:ea typeface="DejaVu Sans"/>
              </a:rPr>
              <a:t>writers</a:t>
            </a:r>
            <a:r>
              <a:rPr lang="en-GB" sz="26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 </a:t>
            </a:r>
            <a:endParaRPr lang="en-GB" sz="2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6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SET </a:t>
            </a:r>
            <a:r>
              <a:rPr lang="en-GB" sz="2600" b="0" u="none" strike="noStrike">
                <a:solidFill>
                  <a:srgbClr val="FFFFFF"/>
                </a:solidFill>
                <a:effectLst/>
                <a:uFillTx/>
                <a:latin typeface="Consolas"/>
                <a:ea typeface="DejaVu Sans"/>
              </a:rPr>
              <a:t>number_of_books=73</a:t>
            </a:r>
            <a:r>
              <a:rPr lang="en-GB" sz="26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 </a:t>
            </a:r>
            <a:endParaRPr lang="en-GB" sz="2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6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WHERE </a:t>
            </a:r>
            <a:r>
              <a:rPr lang="en-GB" sz="2600" b="0" u="none" strike="noStrike">
                <a:solidFill>
                  <a:srgbClr val="FFFFFF"/>
                </a:solidFill>
                <a:effectLst/>
                <a:uFillTx/>
                <a:latin typeface="Consolas"/>
                <a:ea typeface="DejaVu Sans"/>
              </a:rPr>
              <a:t>writer_id=100</a:t>
            </a:r>
            <a:r>
              <a:rPr lang="en-GB" sz="26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;</a:t>
            </a:r>
            <a:endParaRPr lang="en-GB" sz="2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6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UPDATE </a:t>
            </a:r>
            <a:r>
              <a:rPr lang="en-GB" sz="2600" b="0" u="none" strike="noStrike">
                <a:solidFill>
                  <a:srgbClr val="FFFFFF"/>
                </a:solidFill>
                <a:effectLst/>
                <a:uFillTx/>
                <a:latin typeface="Consolas"/>
                <a:ea typeface="DejaVu Sans"/>
              </a:rPr>
              <a:t>writers </a:t>
            </a:r>
            <a:endParaRPr lang="en-GB" sz="2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6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SET </a:t>
            </a:r>
            <a:r>
              <a:rPr lang="en-GB" sz="2600" b="0" u="none" strike="noStrike">
                <a:solidFill>
                  <a:srgbClr val="FFFFFF"/>
                </a:solidFill>
                <a:effectLst/>
                <a:uFillTx/>
                <a:latin typeface="Consolas"/>
                <a:ea typeface="DejaVu Sans"/>
              </a:rPr>
              <a:t>number_of_books=26</a:t>
            </a:r>
            <a:r>
              <a:rPr lang="en-GB" sz="26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 </a:t>
            </a:r>
            <a:endParaRPr lang="en-GB" sz="2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6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WHERE </a:t>
            </a:r>
            <a:r>
              <a:rPr lang="en-GB" sz="2600" b="0" u="none" strike="noStrike">
                <a:solidFill>
                  <a:srgbClr val="FFFFFF"/>
                </a:solidFill>
                <a:effectLst/>
                <a:uFillTx/>
                <a:latin typeface="Consolas"/>
                <a:ea typeface="DejaVu Sans"/>
              </a:rPr>
              <a:t>WRITER_ID=101</a:t>
            </a:r>
            <a:r>
              <a:rPr lang="en-GB" sz="26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;</a:t>
            </a:r>
            <a:endParaRPr lang="en-GB" sz="2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6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UPDATE </a:t>
            </a:r>
            <a:r>
              <a:rPr lang="en-GB" sz="2600" b="0" u="none" strike="noStrike">
                <a:solidFill>
                  <a:srgbClr val="FFFFFF"/>
                </a:solidFill>
                <a:effectLst/>
                <a:uFillTx/>
                <a:latin typeface="Consolas"/>
                <a:ea typeface="DejaVu Sans"/>
              </a:rPr>
              <a:t>writers </a:t>
            </a:r>
            <a:endParaRPr lang="en-GB" sz="2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6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SET </a:t>
            </a:r>
            <a:r>
              <a:rPr lang="en-GB" sz="2600" b="0" u="none" strike="noStrike">
                <a:solidFill>
                  <a:srgbClr val="FFFFFF"/>
                </a:solidFill>
                <a:effectLst/>
                <a:uFillTx/>
                <a:latin typeface="Consolas"/>
                <a:ea typeface="DejaVu Sans"/>
              </a:rPr>
              <a:t>number_of_books=20</a:t>
            </a:r>
            <a:r>
              <a:rPr lang="en-GB" sz="26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 </a:t>
            </a:r>
            <a:endParaRPr lang="en-GB" sz="2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6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WHERE </a:t>
            </a:r>
            <a:r>
              <a:rPr lang="en-GB" sz="2600" b="0" u="none" strike="noStrike">
                <a:solidFill>
                  <a:srgbClr val="FFFFFF"/>
                </a:solidFill>
                <a:effectLst/>
                <a:uFillTx/>
                <a:latin typeface="Consolas"/>
                <a:ea typeface="DejaVu Sans"/>
              </a:rPr>
              <a:t>writer_id=102</a:t>
            </a:r>
            <a:r>
              <a:rPr lang="en-GB" sz="26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;</a:t>
            </a:r>
            <a:endParaRPr lang="en-GB" sz="2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1000"/>
                                        <p:tgtEl>
                                          <p:spTgt spid="5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5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5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" dur="1000"/>
                                        <p:tgtEl>
                                          <p:spTgt spid="5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" dur="1000" fill="hold"/>
                                        <p:tgtEl>
                                          <p:spTgt spid="5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1000" fill="hold"/>
                                        <p:tgtEl>
                                          <p:spTgt spid="5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The AVG() function returns the average value of a numeric column.</a:t>
            </a: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8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84" name="Rectangle 50"/>
          <p:cNvSpPr/>
          <p:nvPr/>
        </p:nvSpPr>
        <p:spPr>
          <a:xfrm>
            <a:off x="0" y="1781640"/>
            <a:ext cx="12189600" cy="5077440"/>
          </a:xfrm>
          <a:prstGeom prst="rect">
            <a:avLst/>
          </a:prstGeom>
          <a:solidFill>
            <a:srgbClr val="002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85" name="Rectangle 51"/>
          <p:cNvSpPr/>
          <p:nvPr/>
        </p:nvSpPr>
        <p:spPr>
          <a:xfrm>
            <a:off x="553320" y="1990440"/>
            <a:ext cx="11435040" cy="943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28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SELECT AVG(</a:t>
            </a:r>
            <a:r>
              <a:rPr lang="en-GB" sz="2800" b="0" u="none" strike="noStrike">
                <a:solidFill>
                  <a:srgbClr val="FFFFFF"/>
                </a:solidFill>
                <a:effectLst/>
                <a:uFillTx/>
                <a:latin typeface="Consolas"/>
                <a:ea typeface="DejaVu Sans"/>
              </a:rPr>
              <a:t>number_of_books</a:t>
            </a:r>
            <a:r>
              <a:rPr lang="en-GB" sz="28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) FROM </a:t>
            </a:r>
            <a:r>
              <a:rPr lang="en-GB" sz="2800" b="0" u="none" strike="noStrike">
                <a:solidFill>
                  <a:srgbClr val="FFFFFF"/>
                </a:solidFill>
                <a:effectLst/>
                <a:uFillTx/>
                <a:latin typeface="Consolas"/>
                <a:ea typeface="DejaVu Sans"/>
              </a:rPr>
              <a:t>writers</a:t>
            </a:r>
            <a:r>
              <a:rPr lang="en-GB" sz="28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 WHERE </a:t>
            </a:r>
            <a:r>
              <a:rPr lang="en-GB" sz="2800" b="0" u="none" strike="noStrike">
                <a:solidFill>
                  <a:srgbClr val="FFFFFF"/>
                </a:solidFill>
                <a:effectLst/>
                <a:uFillTx/>
                <a:latin typeface="Consolas"/>
                <a:ea typeface="DejaVu Sans"/>
              </a:rPr>
              <a:t>writer_gender='M'</a:t>
            </a:r>
            <a:r>
              <a:rPr lang="en-GB" sz="28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;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586" name="Content Placeholder 12"/>
          <p:cNvGraphicFramePr/>
          <p:nvPr/>
        </p:nvGraphicFramePr>
        <p:xfrm>
          <a:off x="2299680" y="3220560"/>
          <a:ext cx="7916760" cy="1432440"/>
        </p:xfrm>
        <a:graphic>
          <a:graphicData uri="http://schemas.openxmlformats.org/drawingml/2006/table">
            <a:tbl>
              <a:tblPr/>
              <a:tblGrid>
                <a:gridCol w="1165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3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4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46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803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66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effectLst/>
                          <a:uFillTx/>
                          <a:latin typeface="Consolas"/>
                          <a:ea typeface="DejaVu Sans"/>
                        </a:rPr>
                        <a:t>writer_id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effectLst/>
                          <a:uFillTx/>
                          <a:latin typeface="Consolas"/>
                          <a:ea typeface="DejaVu Sans"/>
                        </a:rPr>
                        <a:t>writer_fname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effectLst/>
                          <a:uFillTx/>
                          <a:latin typeface="Consolas"/>
                          <a:ea typeface="DejaVu Sans"/>
                        </a:rPr>
                        <a:t>writer_lname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effectLst/>
                          <a:uFillTx/>
                          <a:latin typeface="Consolas"/>
                          <a:ea typeface="DejaVu Sans"/>
                        </a:rPr>
                        <a:t>writer_gender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effectLst/>
                          <a:uFillTx/>
                          <a:latin typeface="Consolas"/>
                          <a:ea typeface="DejaVu Sans"/>
                        </a:rPr>
                        <a:t>writer_birth_year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effectLst/>
                          <a:uFillTx/>
                          <a:latin typeface="Consolas"/>
                          <a:ea typeface="DejaVu Sans"/>
                        </a:rPr>
                        <a:t>number_of_books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100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Agatha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Christie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F </a:t>
                      </a: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uFillTx/>
                          <a:latin typeface="Calibri"/>
                          <a:ea typeface="DejaVu Sans"/>
                        </a:rPr>
                        <a:t>         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1890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73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101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J.R.R.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Tolkien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M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1892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26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102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Charles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Dickens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M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1812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20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87" name="Picture 25"/>
          <p:cNvPicPr/>
          <p:nvPr/>
        </p:nvPicPr>
        <p:blipFill>
          <a:blip r:embed="rId2"/>
          <a:stretch/>
        </p:blipFill>
        <p:spPr>
          <a:xfrm>
            <a:off x="5596525" y="5083200"/>
            <a:ext cx="6246000" cy="14072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Picture 26"/>
          <p:cNvPicPr/>
          <p:nvPr/>
        </p:nvPicPr>
        <p:blipFill>
          <a:blip r:embed="rId2"/>
          <a:stretch/>
        </p:blipFill>
        <p:spPr>
          <a:xfrm>
            <a:off x="931320" y="1548360"/>
            <a:ext cx="7167240" cy="5121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Summary on SQL functions</a:t>
            </a: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Combine function with a group by…</a:t>
            </a: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9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92" name="Rectangle 52"/>
          <p:cNvSpPr/>
          <p:nvPr/>
        </p:nvSpPr>
        <p:spPr>
          <a:xfrm>
            <a:off x="6120" y="1778040"/>
            <a:ext cx="12189600" cy="5077440"/>
          </a:xfrm>
          <a:prstGeom prst="rect">
            <a:avLst/>
          </a:prstGeom>
          <a:solidFill>
            <a:srgbClr val="002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93" name="Rectangle 53"/>
          <p:cNvSpPr/>
          <p:nvPr/>
        </p:nvSpPr>
        <p:spPr>
          <a:xfrm>
            <a:off x="550080" y="1843920"/>
            <a:ext cx="11435040" cy="1370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28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SELECT AVG(</a:t>
            </a:r>
            <a:r>
              <a:rPr lang="en-GB" sz="2800" b="0" u="none" strike="noStrike">
                <a:solidFill>
                  <a:srgbClr val="FFFFFF"/>
                </a:solidFill>
                <a:effectLst/>
                <a:uFillTx/>
                <a:latin typeface="Consolas"/>
                <a:ea typeface="DejaVu Sans"/>
              </a:rPr>
              <a:t>number_of_books</a:t>
            </a:r>
            <a:r>
              <a:rPr lang="en-GB" sz="28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) 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8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FROM </a:t>
            </a:r>
            <a:r>
              <a:rPr lang="en-GB" sz="2800" b="0" u="none" strike="noStrike">
                <a:solidFill>
                  <a:srgbClr val="FFFFFF"/>
                </a:solidFill>
                <a:effectLst/>
                <a:uFillTx/>
                <a:latin typeface="Consolas"/>
                <a:ea typeface="DejaVu Sans"/>
              </a:rPr>
              <a:t>writers</a:t>
            </a:r>
            <a:r>
              <a:rPr lang="en-GB" sz="28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 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8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GROUP BY </a:t>
            </a:r>
            <a:r>
              <a:rPr lang="en-GB" sz="2800" b="0" u="none" strike="noStrike">
                <a:solidFill>
                  <a:srgbClr val="FFFFFF"/>
                </a:solidFill>
                <a:effectLst/>
                <a:uFillTx/>
                <a:latin typeface="Consolas"/>
                <a:ea typeface="DejaVu Sans"/>
              </a:rPr>
              <a:t>writer_gender</a:t>
            </a:r>
            <a:r>
              <a:rPr lang="en-GB" sz="28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;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94" name="Picture 27"/>
          <p:cNvPicPr/>
          <p:nvPr/>
        </p:nvPicPr>
        <p:blipFill>
          <a:blip r:embed="rId2"/>
          <a:stretch/>
        </p:blipFill>
        <p:spPr>
          <a:xfrm>
            <a:off x="2509200" y="5135400"/>
            <a:ext cx="6293520" cy="1559520"/>
          </a:xfrm>
          <a:prstGeom prst="rect">
            <a:avLst/>
          </a:prstGeom>
          <a:noFill/>
          <a:ln w="0">
            <a:noFill/>
          </a:ln>
        </p:spPr>
      </p:pic>
      <p:graphicFrame>
        <p:nvGraphicFramePr>
          <p:cNvPr id="595" name="Content Placeholder 13"/>
          <p:cNvGraphicFramePr/>
          <p:nvPr/>
        </p:nvGraphicFramePr>
        <p:xfrm>
          <a:off x="2531880" y="3407400"/>
          <a:ext cx="7916760" cy="1432440"/>
        </p:xfrm>
        <a:graphic>
          <a:graphicData uri="http://schemas.openxmlformats.org/drawingml/2006/table">
            <a:tbl>
              <a:tblPr/>
              <a:tblGrid>
                <a:gridCol w="1165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3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4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46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803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66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effectLst/>
                          <a:uFillTx/>
                          <a:latin typeface="Consolas"/>
                          <a:ea typeface="DejaVu Sans"/>
                        </a:rPr>
                        <a:t>writer_id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effectLst/>
                          <a:uFillTx/>
                          <a:latin typeface="Consolas"/>
                          <a:ea typeface="DejaVu Sans"/>
                        </a:rPr>
                        <a:t>writer_fname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effectLst/>
                          <a:uFillTx/>
                          <a:latin typeface="Consolas"/>
                          <a:ea typeface="DejaVu Sans"/>
                        </a:rPr>
                        <a:t>writer_lname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effectLst/>
                          <a:uFillTx/>
                          <a:latin typeface="Consolas"/>
                          <a:ea typeface="DejaVu Sans"/>
                        </a:rPr>
                        <a:t>writer_gender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effectLst/>
                          <a:uFillTx/>
                          <a:latin typeface="Consolas"/>
                          <a:ea typeface="DejaVu Sans"/>
                        </a:rPr>
                        <a:t>writer_birth_year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effectLst/>
                          <a:uFillTx/>
                          <a:latin typeface="Consolas"/>
                          <a:ea typeface="DejaVu Sans"/>
                        </a:rPr>
                        <a:t>number_of_books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100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Agatha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Christie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F </a:t>
                      </a: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uFillTx/>
                          <a:latin typeface="Calibri"/>
                          <a:ea typeface="DejaVu Sans"/>
                        </a:rPr>
                        <a:t>         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1890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73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101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J.R.R.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Tolkien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M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1892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26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102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Charles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Dickens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M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1812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20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More on select…</a:t>
            </a: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9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98" name="Rectangle 54"/>
          <p:cNvSpPr/>
          <p:nvPr/>
        </p:nvSpPr>
        <p:spPr>
          <a:xfrm>
            <a:off x="0" y="1781640"/>
            <a:ext cx="12189600" cy="5077440"/>
          </a:xfrm>
          <a:prstGeom prst="rect">
            <a:avLst/>
          </a:prstGeom>
          <a:solidFill>
            <a:srgbClr val="002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99" name="Rectangle 55"/>
          <p:cNvSpPr/>
          <p:nvPr/>
        </p:nvSpPr>
        <p:spPr>
          <a:xfrm>
            <a:off x="524520" y="1905480"/>
            <a:ext cx="11435040" cy="943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28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SELECT </a:t>
            </a:r>
            <a:r>
              <a:rPr lang="en-GB" sz="2800" b="0" u="none" strike="noStrike">
                <a:solidFill>
                  <a:srgbClr val="FFFFFF"/>
                </a:solidFill>
                <a:effectLst/>
                <a:uFillTx/>
                <a:latin typeface="Consolas"/>
                <a:ea typeface="DejaVu Sans"/>
              </a:rPr>
              <a:t>writer_gender</a:t>
            </a:r>
            <a:r>
              <a:rPr lang="en-GB" sz="28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,SUM(</a:t>
            </a:r>
            <a:r>
              <a:rPr lang="en-GB" sz="2800" b="0" u="none" strike="noStrike">
                <a:solidFill>
                  <a:srgbClr val="FFFFFF"/>
                </a:solidFill>
                <a:effectLst/>
                <a:uFillTx/>
                <a:latin typeface="Consolas"/>
                <a:ea typeface="DejaVu Sans"/>
              </a:rPr>
              <a:t>number_of_books</a:t>
            </a:r>
            <a:r>
              <a:rPr lang="en-GB" sz="28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),</a:t>
            </a:r>
            <a:br>
              <a:rPr sz="2800"/>
            </a:br>
            <a:r>
              <a:rPr lang="en-GB" sz="28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AVG(</a:t>
            </a:r>
            <a:r>
              <a:rPr lang="en-GB" sz="2800" b="0" u="none" strike="noStrike">
                <a:solidFill>
                  <a:srgbClr val="FFFFFF"/>
                </a:solidFill>
                <a:effectLst/>
                <a:uFillTx/>
                <a:latin typeface="Consolas"/>
                <a:ea typeface="DejaVu Sans"/>
              </a:rPr>
              <a:t>number_of_books</a:t>
            </a:r>
            <a:r>
              <a:rPr lang="en-GB" sz="28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) FROM </a:t>
            </a:r>
            <a:r>
              <a:rPr lang="en-GB" sz="2800" b="0" u="none" strike="noStrike">
                <a:solidFill>
                  <a:srgbClr val="FFFFFF"/>
                </a:solidFill>
                <a:effectLst/>
                <a:uFillTx/>
                <a:latin typeface="Consolas"/>
                <a:ea typeface="DejaVu Sans"/>
              </a:rPr>
              <a:t>writers</a:t>
            </a:r>
            <a:r>
              <a:rPr lang="en-GB" sz="28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 GROUP BY </a:t>
            </a:r>
            <a:r>
              <a:rPr lang="en-GB" sz="2800" b="0" u="none" strike="noStrike">
                <a:solidFill>
                  <a:srgbClr val="FFFFFF"/>
                </a:solidFill>
                <a:effectLst/>
                <a:uFillTx/>
                <a:latin typeface="Consolas"/>
                <a:ea typeface="DejaVu Sans"/>
              </a:rPr>
              <a:t>writer_gender</a:t>
            </a:r>
            <a:r>
              <a:rPr lang="en-GB" sz="2800" b="0" u="none" strike="noStrike">
                <a:solidFill>
                  <a:srgbClr val="5DFF31"/>
                </a:solidFill>
                <a:effectLst/>
                <a:uFillTx/>
                <a:latin typeface="Consolas"/>
                <a:ea typeface="DejaVu Sans"/>
              </a:rPr>
              <a:t>;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600" name="Picture 28"/>
          <p:cNvPicPr/>
          <p:nvPr/>
        </p:nvPicPr>
        <p:blipFill>
          <a:blip r:embed="rId2"/>
          <a:stretch/>
        </p:blipFill>
        <p:spPr>
          <a:xfrm>
            <a:off x="2662202" y="4911840"/>
            <a:ext cx="9150840" cy="1578600"/>
          </a:xfrm>
          <a:prstGeom prst="rect">
            <a:avLst/>
          </a:prstGeom>
          <a:noFill/>
          <a:ln w="0">
            <a:noFill/>
          </a:ln>
        </p:spPr>
      </p:pic>
      <p:graphicFrame>
        <p:nvGraphicFramePr>
          <p:cNvPr id="601" name="Content Placeholder 14"/>
          <p:cNvGraphicFramePr/>
          <p:nvPr/>
        </p:nvGraphicFramePr>
        <p:xfrm>
          <a:off x="1884240" y="3087000"/>
          <a:ext cx="7916760" cy="1432440"/>
        </p:xfrm>
        <a:graphic>
          <a:graphicData uri="http://schemas.openxmlformats.org/drawingml/2006/table">
            <a:tbl>
              <a:tblPr/>
              <a:tblGrid>
                <a:gridCol w="1165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3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4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46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803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66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effectLst/>
                          <a:uFillTx/>
                          <a:latin typeface="Consolas"/>
                          <a:ea typeface="DejaVu Sans"/>
                        </a:rPr>
                        <a:t>writer_id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effectLst/>
                          <a:uFillTx/>
                          <a:latin typeface="Consolas"/>
                          <a:ea typeface="DejaVu Sans"/>
                        </a:rPr>
                        <a:t>writer_fname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effectLst/>
                          <a:uFillTx/>
                          <a:latin typeface="Consolas"/>
                          <a:ea typeface="DejaVu Sans"/>
                        </a:rPr>
                        <a:t>writer_lname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effectLst/>
                          <a:uFillTx/>
                          <a:latin typeface="Consolas"/>
                          <a:ea typeface="DejaVu Sans"/>
                        </a:rPr>
                        <a:t>writer_gender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effectLst/>
                          <a:uFillTx/>
                          <a:latin typeface="Consolas"/>
                          <a:ea typeface="DejaVu Sans"/>
                        </a:rPr>
                        <a:t>writer_birth_year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effectLst/>
                          <a:uFillTx/>
                          <a:latin typeface="Consolas"/>
                          <a:ea typeface="DejaVu Sans"/>
                        </a:rPr>
                        <a:t>number_of_books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100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Agatha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Christie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F </a:t>
                      </a: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uFillTx/>
                          <a:latin typeface="Calibri"/>
                          <a:ea typeface="DejaVu Sans"/>
                        </a:rPr>
                        <a:t>         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1890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73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101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J.R.R.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Tolkien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M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1892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26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102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Charles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Dickens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M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1812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  <a:ea typeface="DejaVu Sans"/>
                        </a:rPr>
                        <a:t>20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Rectangle 4"/>
          <p:cNvSpPr/>
          <p:nvPr/>
        </p:nvSpPr>
        <p:spPr>
          <a:xfrm>
            <a:off x="3960" y="0"/>
            <a:ext cx="12185640" cy="161640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In detail … Structured data</a:t>
            </a: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Clearly defined data types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Designed in a way to be easy to search data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Usually stored in </a:t>
            </a:r>
            <a:r>
              <a:rPr lang="en-US" sz="2800" b="0" u="none" strike="noStrike">
                <a:solidFill>
                  <a:srgbClr val="FFC000"/>
                </a:solidFill>
                <a:effectLst/>
                <a:uFillTx/>
                <a:latin typeface="Verdana"/>
                <a:ea typeface="Verdana"/>
              </a:rPr>
              <a:t>relational</a:t>
            </a:r>
            <a:r>
              <a:rPr lang="en-US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 databases 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Relational database management systems (RDBMS)</a:t>
            </a:r>
            <a:endParaRPr lang="en-GB" sz="2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Fields (column titles) easy to manage using constraints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To interact with RDBMS we use the </a:t>
            </a:r>
            <a:r>
              <a:rPr lang="en-US" sz="2800" b="0" i="1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Structured Query Language</a:t>
            </a:r>
            <a:r>
              <a:rPr lang="en-US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 (SQL)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Extract and manipulate data based on queries</a:t>
            </a:r>
            <a:endParaRPr lang="en-GB" sz="2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lvl="1" indent="-22860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1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the top programming language by mentions in job adverts for technical positions [</a:t>
            </a:r>
            <a:r>
              <a:rPr lang="en-US" sz="1800" b="0" u="sng" strike="noStrike">
                <a:solidFill>
                  <a:srgbClr val="0563C1"/>
                </a:solidFill>
                <a:effectLst/>
                <a:uFillTx/>
                <a:latin typeface="Verdana"/>
                <a:ea typeface="Verdana"/>
                <a:hlinkClick r:id="rId2"/>
              </a:rPr>
              <a:t>IEEE Spectrum, Aug. 2023</a:t>
            </a:r>
            <a:r>
              <a:rPr lang="en-US" sz="1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]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1000"/>
                                        <p:tgtEl>
                                          <p:spTgt spid="3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3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3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" dur="1000"/>
                                        <p:tgtEl>
                                          <p:spTgt spid="3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" dur="1000" fill="hold"/>
                                        <p:tgtEl>
                                          <p:spTgt spid="3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1000" fill="hold"/>
                                        <p:tgtEl>
                                          <p:spTgt spid="3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6" dur="1000"/>
                                        <p:tgtEl>
                                          <p:spTgt spid="3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7" dur="1000" fill="hold"/>
                                        <p:tgtEl>
                                          <p:spTgt spid="3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1000" fill="hold"/>
                                        <p:tgtEl>
                                          <p:spTgt spid="3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3" dur="1000"/>
                                        <p:tgtEl>
                                          <p:spTgt spid="3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4" dur="1000" fill="hold"/>
                                        <p:tgtEl>
                                          <p:spTgt spid="3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" dur="1000" fill="hold"/>
                                        <p:tgtEl>
                                          <p:spTgt spid="3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0" dur="1000"/>
                                        <p:tgtEl>
                                          <p:spTgt spid="3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1" dur="1000" fill="hold"/>
                                        <p:tgtEl>
                                          <p:spTgt spid="3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" dur="1000" fill="hold"/>
                                        <p:tgtEl>
                                          <p:spTgt spid="3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5" dur="1000"/>
                                        <p:tgtEl>
                                          <p:spTgt spid="3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6" dur="1000" fill="hold"/>
                                        <p:tgtEl>
                                          <p:spTgt spid="3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" dur="1000" fill="hold"/>
                                        <p:tgtEl>
                                          <p:spTgt spid="3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0" dur="1000"/>
                                        <p:tgtEl>
                                          <p:spTgt spid="3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1" dur="1000" fill="hold"/>
                                        <p:tgtEl>
                                          <p:spTgt spid="3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" dur="1000" fill="hold"/>
                                        <p:tgtEl>
                                          <p:spTgt spid="3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Rectangle 4"/>
          <p:cNvSpPr/>
          <p:nvPr/>
        </p:nvSpPr>
        <p:spPr>
          <a:xfrm>
            <a:off x="3960" y="0"/>
            <a:ext cx="12185640" cy="161640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In detail … Unstructured data</a:t>
            </a: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Have some internal structure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There is no clear data model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It could be difficult to search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Unstructured data stored in NoSQL database systems.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Examples: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Text files</a:t>
            </a:r>
            <a:endParaRPr lang="en-GB" sz="2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Emails</a:t>
            </a:r>
            <a:endParaRPr lang="en-GB" sz="2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1000"/>
                                        <p:tgtEl>
                                          <p:spTgt spid="3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3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3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" dur="1000"/>
                                        <p:tgtEl>
                                          <p:spTgt spid="3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" dur="1000" fill="hold"/>
                                        <p:tgtEl>
                                          <p:spTgt spid="3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1000" fill="hold"/>
                                        <p:tgtEl>
                                          <p:spTgt spid="3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8" dur="1000"/>
                                        <p:tgtEl>
                                          <p:spTgt spid="3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9" dur="1000" fill="hold"/>
                                        <p:tgtEl>
                                          <p:spTgt spid="3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1000" fill="hold"/>
                                        <p:tgtEl>
                                          <p:spTgt spid="3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5" dur="1000"/>
                                        <p:tgtEl>
                                          <p:spTgt spid="3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6" dur="1000" fill="hold"/>
                                        <p:tgtEl>
                                          <p:spTgt spid="3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1000" fill="hold"/>
                                        <p:tgtEl>
                                          <p:spTgt spid="3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0" dur="1000"/>
                                        <p:tgtEl>
                                          <p:spTgt spid="3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1" dur="1000" fill="hold"/>
                                        <p:tgtEl>
                                          <p:spTgt spid="3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" dur="1000" fill="hold"/>
                                        <p:tgtEl>
                                          <p:spTgt spid="3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5" dur="1000"/>
                                        <p:tgtEl>
                                          <p:spTgt spid="3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6" dur="1000" fill="hold"/>
                                        <p:tgtEl>
                                          <p:spTgt spid="3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" dur="1000" fill="hold"/>
                                        <p:tgtEl>
                                          <p:spTgt spid="3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Rectangle 4"/>
          <p:cNvSpPr/>
          <p:nvPr/>
        </p:nvSpPr>
        <p:spPr>
          <a:xfrm>
            <a:off x="3960" y="0"/>
            <a:ext cx="12185640" cy="161640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Structured vs Unstructured</a:t>
            </a: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87" name="Picture 6"/>
          <p:cNvPicPr/>
          <p:nvPr/>
        </p:nvPicPr>
        <p:blipFill>
          <a:blip r:embed="rId2"/>
          <a:stretch/>
        </p:blipFill>
        <p:spPr>
          <a:xfrm>
            <a:off x="2636640" y="1788480"/>
            <a:ext cx="6638040" cy="47019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Rectangle 4"/>
          <p:cNvSpPr/>
          <p:nvPr/>
        </p:nvSpPr>
        <p:spPr>
          <a:xfrm>
            <a:off x="3960" y="0"/>
            <a:ext cx="12185640" cy="161640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Semi-structured data</a:t>
            </a: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080" cy="434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92500" lnSpcReduction="9999"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CA" sz="2800" b="1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Semi</a:t>
            </a:r>
            <a:r>
              <a:rPr lang="en-CA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-</a:t>
            </a:r>
            <a:r>
              <a:rPr lang="en-CA" sz="2800" b="1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structured data</a:t>
            </a:r>
            <a:r>
              <a:rPr lang="en-CA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 is a form of </a:t>
            </a:r>
            <a:r>
              <a:rPr lang="en-CA" sz="2800" b="1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structured data</a:t>
            </a:r>
            <a:r>
              <a:rPr lang="en-CA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 that does not obey the formal </a:t>
            </a:r>
            <a:r>
              <a:rPr lang="en-CA" sz="2800" b="1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structure</a:t>
            </a:r>
            <a:r>
              <a:rPr lang="en-CA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 of </a:t>
            </a:r>
            <a:r>
              <a:rPr lang="en-CA" sz="2800" b="1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data</a:t>
            </a:r>
            <a:r>
              <a:rPr lang="en-CA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 models associated with relational databases or other forms of </a:t>
            </a:r>
            <a:r>
              <a:rPr lang="en-CA" sz="2800" b="1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data</a:t>
            </a:r>
            <a:r>
              <a:rPr lang="en-CA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 tables, but nonetheless contains tags or other markers to separate semantic elements and enforce hierarchies of records and fields within the </a:t>
            </a:r>
            <a:r>
              <a:rPr lang="en-CA" sz="2800" b="1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data</a:t>
            </a:r>
            <a:r>
              <a:rPr lang="en-CA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. [</a:t>
            </a:r>
            <a:r>
              <a:rPr lang="en-CA" sz="2800" b="0" u="sng" strike="noStrike">
                <a:solidFill>
                  <a:srgbClr val="0563C1"/>
                </a:solidFill>
                <a:effectLst/>
                <a:uFillTx/>
                <a:latin typeface="Verdana"/>
                <a:ea typeface="Verdana"/>
                <a:hlinkClick r:id="rId2"/>
              </a:rPr>
              <a:t>Wikipedia</a:t>
            </a:r>
            <a:r>
              <a:rPr lang="en-CA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]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CA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Examples</a:t>
            </a:r>
            <a:r>
              <a:rPr lang="en-US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: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JSON </a:t>
            </a:r>
            <a:endParaRPr lang="en-GB" sz="2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XML</a:t>
            </a:r>
            <a:endParaRPr lang="en-GB" sz="2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NoSQL systems: Ideally systems to store Semi-structured data</a:t>
            </a:r>
            <a:endParaRPr lang="en-GB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1000"/>
                                        <p:tgtEl>
                                          <p:spTgt spid="3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3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3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1000"/>
                                        <p:tgtEl>
                                          <p:spTgt spid="3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" dur="1000" fill="hold"/>
                                        <p:tgtEl>
                                          <p:spTgt spid="3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1000" fill="hold"/>
                                        <p:tgtEl>
                                          <p:spTgt spid="3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4" dur="1000"/>
                                        <p:tgtEl>
                                          <p:spTgt spid="3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5" dur="1000" fill="hold"/>
                                        <p:tgtEl>
                                          <p:spTgt spid="3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1000" fill="hold"/>
                                        <p:tgtEl>
                                          <p:spTgt spid="3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1" dur="1000"/>
                                        <p:tgtEl>
                                          <p:spTgt spid="3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2" dur="1000" fill="hold"/>
                                        <p:tgtEl>
                                          <p:spTgt spid="3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1000" fill="hold"/>
                                        <p:tgtEl>
                                          <p:spTgt spid="3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Rectangle 4"/>
          <p:cNvSpPr/>
          <p:nvPr/>
        </p:nvSpPr>
        <p:spPr>
          <a:xfrm>
            <a:off x="3960" y="-34560"/>
            <a:ext cx="6462000" cy="182736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4696560" cy="1323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u="none" strike="noStrike">
                <a:solidFill>
                  <a:srgbClr val="FFFFFF"/>
                </a:solidFill>
                <a:effectLst/>
                <a:uFillTx/>
                <a:latin typeface="Verdana"/>
                <a:ea typeface="Verdana"/>
              </a:rPr>
              <a:t>Example of XML file</a:t>
            </a:r>
            <a:endParaRPr lang="en-GB" sz="4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93" name="Picture 3"/>
          <p:cNvPicPr/>
          <p:nvPr/>
        </p:nvPicPr>
        <p:blipFill>
          <a:blip r:embed="rId2"/>
          <a:stretch/>
        </p:blipFill>
        <p:spPr>
          <a:xfrm>
            <a:off x="6468480" y="-34560"/>
            <a:ext cx="5721120" cy="6890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4" name="TextBox 5"/>
          <p:cNvSpPr/>
          <p:nvPr/>
        </p:nvSpPr>
        <p:spPr>
          <a:xfrm>
            <a:off x="438120" y="2616120"/>
            <a:ext cx="5852160" cy="147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just" defTabSz="914400">
              <a:lnSpc>
                <a:spcPct val="100000"/>
              </a:lnSpc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Calibri"/>
                <a:ea typeface="DejaVu Sans"/>
              </a:rPr>
              <a:t>Extensible Markup Language (XML) is a markup language that</a:t>
            </a: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 </a:t>
            </a: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Calibri"/>
                <a:ea typeface="DejaVu Sans"/>
              </a:rPr>
              <a:t>defines a set of rules for encoding</a:t>
            </a: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 </a:t>
            </a: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Calibri"/>
                <a:ea typeface="DejaVu Sans"/>
              </a:rPr>
              <a:t>documents in a format that is both human-readable and machine-readable. 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1800" b="0" u="none" strike="noStrike">
                <a:solidFill>
                  <a:srgbClr val="FFFFFF"/>
                </a:solidFill>
                <a:effectLst/>
                <a:uFillTx/>
                <a:latin typeface="Calibri"/>
                <a:ea typeface="DejaVu Sans"/>
              </a:rPr>
              <a:t>Source: </a:t>
            </a:r>
            <a:r>
              <a:rPr lang="en-GB" sz="1800" b="0" u="sng" strike="noStrike">
                <a:solidFill>
                  <a:srgbClr val="0563C1"/>
                </a:solidFill>
                <a:effectLst/>
                <a:uFillTx/>
                <a:latin typeface="Calibri"/>
                <a:ea typeface="DejaVu Sans"/>
                <a:hlinkClick r:id="rId3"/>
              </a:rPr>
              <a:t>https://en.wikipedia.org/wiki/XML</a:t>
            </a:r>
            <a:endParaRPr lang="en-GB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0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0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</TotalTime>
  <Words>2900</Words>
  <Application>Microsoft Office PowerPoint</Application>
  <PresentationFormat>Widescreen</PresentationFormat>
  <Paragraphs>673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45</vt:i4>
      </vt:variant>
      <vt:variant>
        <vt:lpstr>Slide Titles</vt:lpstr>
      </vt:variant>
      <vt:variant>
        <vt:i4>47</vt:i4>
      </vt:variant>
    </vt:vector>
  </HeadingPairs>
  <TitlesOfParts>
    <vt:vector size="101" baseType="lpstr">
      <vt:lpstr>Arial</vt:lpstr>
      <vt:lpstr>Calibri</vt:lpstr>
      <vt:lpstr>Calibri Light</vt:lpstr>
      <vt:lpstr>Consolas</vt:lpstr>
      <vt:lpstr>Courier New</vt:lpstr>
      <vt:lpstr>Symbol</vt:lpstr>
      <vt:lpstr>Times New Roman</vt:lpstr>
      <vt:lpstr>Verdana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Relational DBs &amp; the SQL language</vt:lpstr>
      <vt:lpstr>This unit:</vt:lpstr>
      <vt:lpstr>Data organisation</vt:lpstr>
      <vt:lpstr>Structured vs Unstructured data</vt:lpstr>
      <vt:lpstr>In detail … Structured data</vt:lpstr>
      <vt:lpstr>In detail … Unstructured data</vt:lpstr>
      <vt:lpstr>Structured vs Unstructured</vt:lpstr>
      <vt:lpstr>Semi-structured data</vt:lpstr>
      <vt:lpstr>Example of XML file</vt:lpstr>
      <vt:lpstr>Example of JSON file</vt:lpstr>
      <vt:lpstr>Summary</vt:lpstr>
      <vt:lpstr>Relational databases: a logical view</vt:lpstr>
      <vt:lpstr>Table characteristics</vt:lpstr>
      <vt:lpstr>What is a schema (data model) ?</vt:lpstr>
      <vt:lpstr>What’s wrong with this table?</vt:lpstr>
      <vt:lpstr>Quiz 1: Can we redesign it?</vt:lpstr>
      <vt:lpstr>Designing a “better” data model</vt:lpstr>
      <vt:lpstr>Database creation</vt:lpstr>
      <vt:lpstr>Popular RDBMSs</vt:lpstr>
      <vt:lpstr>What is SQL</vt:lpstr>
      <vt:lpstr>Create a database</vt:lpstr>
      <vt:lpstr>Create a new table</vt:lpstr>
      <vt:lpstr>SQL Datatypes</vt:lpstr>
      <vt:lpstr>SQL Describe a table to see internal structure</vt:lpstr>
      <vt:lpstr>SQL Insert data</vt:lpstr>
      <vt:lpstr>SQL Insert data, 2</vt:lpstr>
      <vt:lpstr>Select data</vt:lpstr>
      <vt:lpstr>Update data</vt:lpstr>
      <vt:lpstr>Quiz! Let’s create another table</vt:lpstr>
      <vt:lpstr>Insert data by the row</vt:lpstr>
      <vt:lpstr>Insert several rows</vt:lpstr>
      <vt:lpstr>Quiz</vt:lpstr>
      <vt:lpstr>Quiz solution</vt:lpstr>
      <vt:lpstr>Select data using WHERE clause to filter records</vt:lpstr>
      <vt:lpstr>Select data using WHERE clause to filter records cont.</vt:lpstr>
      <vt:lpstr>Select data using where and logical condition</vt:lpstr>
      <vt:lpstr>Quiz: the "Customers" table</vt:lpstr>
      <vt:lpstr>Quiz solution</vt:lpstr>
      <vt:lpstr>Count data using count function</vt:lpstr>
      <vt:lpstr>More on Select data</vt:lpstr>
      <vt:lpstr>Delete data by filtering records</vt:lpstr>
      <vt:lpstr>ALTER TABLE: Change the structure (schema)</vt:lpstr>
      <vt:lpstr>Let’s add new values (update…)</vt:lpstr>
      <vt:lpstr>The AVG() function returns the average value of a numeric column.</vt:lpstr>
      <vt:lpstr>Summary on SQL functions</vt:lpstr>
      <vt:lpstr>Combine function with a group by…</vt:lpstr>
      <vt:lpstr>More on select…</vt:lpstr>
    </vt:vector>
  </TitlesOfParts>
  <Company>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Stelios Sotiriadis</dc:creator>
  <dc:description/>
  <cp:lastModifiedBy>Alessandro Provetti (Academic)</cp:lastModifiedBy>
  <cp:revision>1037</cp:revision>
  <dcterms:created xsi:type="dcterms:W3CDTF">2019-08-13T11:39:28Z</dcterms:created>
  <dcterms:modified xsi:type="dcterms:W3CDTF">2025-12-02T16:32:55Z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</vt:i4>
  </property>
  <property fmtid="{D5CDD505-2E9C-101B-9397-08002B2CF9AE}" pid="3" name="PresentationFormat">
    <vt:lpwstr>Widescreen</vt:lpwstr>
  </property>
  <property fmtid="{D5CDD505-2E9C-101B-9397-08002B2CF9AE}" pid="4" name="Slides">
    <vt:i4>47</vt:i4>
  </property>
</Properties>
</file>